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9"/>
  </p:notesMasterIdLst>
  <p:sldIdLst>
    <p:sldId id="256" r:id="rId2"/>
    <p:sldId id="279" r:id="rId3"/>
    <p:sldId id="257" r:id="rId4"/>
    <p:sldId id="258" r:id="rId5"/>
    <p:sldId id="259" r:id="rId6"/>
    <p:sldId id="263" r:id="rId7"/>
    <p:sldId id="280" r:id="rId8"/>
    <p:sldId id="274" r:id="rId9"/>
    <p:sldId id="265" r:id="rId10"/>
    <p:sldId id="266" r:id="rId11"/>
    <p:sldId id="267" r:id="rId12"/>
    <p:sldId id="281" r:id="rId13"/>
    <p:sldId id="268" r:id="rId14"/>
    <p:sldId id="269" r:id="rId15"/>
    <p:sldId id="282" r:id="rId16"/>
    <p:sldId id="273" r:id="rId17"/>
    <p:sldId id="271" r:id="rId18"/>
    <p:sldId id="284" r:id="rId19"/>
    <p:sldId id="260" r:id="rId20"/>
    <p:sldId id="285" r:id="rId21"/>
    <p:sldId id="261" r:id="rId22"/>
    <p:sldId id="262" r:id="rId23"/>
    <p:sldId id="275" r:id="rId24"/>
    <p:sldId id="276" r:id="rId25"/>
    <p:sldId id="277" r:id="rId26"/>
    <p:sldId id="278" r:id="rId27"/>
    <p:sldId id="283" r:id="rId2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3" d="100"/>
          <a:sy n="63" d="100"/>
        </p:scale>
        <p:origin x="780"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2D768E4-FE1B-4D62-9EC0-77F16F364FF3}" type="datetimeFigureOut">
              <a:rPr lang="zh-CN" altLang="en-US" smtClean="0"/>
              <a:t>2020/11/26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E7FF092-96BA-451E-B2A1-D82211E6E91A}" type="slidenum">
              <a:rPr lang="zh-CN" altLang="en-US" smtClean="0"/>
              <a:t>‹#›</a:t>
            </a:fld>
            <a:endParaRPr lang="zh-CN" altLang="en-US"/>
          </a:p>
        </p:txBody>
      </p:sp>
    </p:spTree>
    <p:extLst>
      <p:ext uri="{BB962C8B-B14F-4D97-AF65-F5344CB8AC3E}">
        <p14:creationId xmlns:p14="http://schemas.microsoft.com/office/powerpoint/2010/main" val="42905145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E7FF092-96BA-451E-B2A1-D82211E6E91A}" type="slidenum">
              <a:rPr lang="zh-CN" altLang="en-US" smtClean="0"/>
              <a:t>9</a:t>
            </a:fld>
            <a:endParaRPr lang="zh-CN" altLang="en-US"/>
          </a:p>
        </p:txBody>
      </p:sp>
    </p:spTree>
    <p:extLst>
      <p:ext uri="{BB962C8B-B14F-4D97-AF65-F5344CB8AC3E}">
        <p14:creationId xmlns:p14="http://schemas.microsoft.com/office/powerpoint/2010/main" val="19587122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E7FF092-96BA-451E-B2A1-D82211E6E91A}" type="slidenum">
              <a:rPr lang="zh-CN" altLang="en-US" smtClean="0"/>
              <a:t>10</a:t>
            </a:fld>
            <a:endParaRPr lang="zh-CN" altLang="en-US"/>
          </a:p>
        </p:txBody>
      </p:sp>
    </p:spTree>
    <p:extLst>
      <p:ext uri="{BB962C8B-B14F-4D97-AF65-F5344CB8AC3E}">
        <p14:creationId xmlns:p14="http://schemas.microsoft.com/office/powerpoint/2010/main" val="14281084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E7FF092-96BA-451E-B2A1-D82211E6E91A}" type="slidenum">
              <a:rPr lang="zh-CN" altLang="en-US" smtClean="0"/>
              <a:t>11</a:t>
            </a:fld>
            <a:endParaRPr lang="zh-CN" altLang="en-US"/>
          </a:p>
        </p:txBody>
      </p:sp>
    </p:spTree>
    <p:extLst>
      <p:ext uri="{BB962C8B-B14F-4D97-AF65-F5344CB8AC3E}">
        <p14:creationId xmlns:p14="http://schemas.microsoft.com/office/powerpoint/2010/main" val="38191912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E7FF092-96BA-451E-B2A1-D82211E6E91A}" type="slidenum">
              <a:rPr lang="zh-CN" altLang="en-US" smtClean="0"/>
              <a:t>12</a:t>
            </a:fld>
            <a:endParaRPr lang="zh-CN" altLang="en-US"/>
          </a:p>
        </p:txBody>
      </p:sp>
    </p:spTree>
    <p:extLst>
      <p:ext uri="{BB962C8B-B14F-4D97-AF65-F5344CB8AC3E}">
        <p14:creationId xmlns:p14="http://schemas.microsoft.com/office/powerpoint/2010/main" val="11382721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E7FF092-96BA-451E-B2A1-D82211E6E91A}" type="slidenum">
              <a:rPr lang="zh-CN" altLang="en-US" smtClean="0"/>
              <a:t>13</a:t>
            </a:fld>
            <a:endParaRPr lang="zh-CN" altLang="en-US"/>
          </a:p>
        </p:txBody>
      </p:sp>
    </p:spTree>
    <p:extLst>
      <p:ext uri="{BB962C8B-B14F-4D97-AF65-F5344CB8AC3E}">
        <p14:creationId xmlns:p14="http://schemas.microsoft.com/office/powerpoint/2010/main" val="19518998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E7FF092-96BA-451E-B2A1-D82211E6E91A}" type="slidenum">
              <a:rPr lang="zh-CN" altLang="en-US" smtClean="0"/>
              <a:t>15</a:t>
            </a:fld>
            <a:endParaRPr lang="zh-CN" altLang="en-US"/>
          </a:p>
        </p:txBody>
      </p:sp>
    </p:spTree>
    <p:extLst>
      <p:ext uri="{BB962C8B-B14F-4D97-AF65-F5344CB8AC3E}">
        <p14:creationId xmlns:p14="http://schemas.microsoft.com/office/powerpoint/2010/main" val="41765081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E7FF092-96BA-451E-B2A1-D82211E6E91A}" type="slidenum">
              <a:rPr lang="zh-CN" altLang="en-US" smtClean="0"/>
              <a:t>16</a:t>
            </a:fld>
            <a:endParaRPr lang="zh-CN" altLang="en-US"/>
          </a:p>
        </p:txBody>
      </p:sp>
    </p:spTree>
    <p:extLst>
      <p:ext uri="{BB962C8B-B14F-4D97-AF65-F5344CB8AC3E}">
        <p14:creationId xmlns:p14="http://schemas.microsoft.com/office/powerpoint/2010/main" val="31807652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E7FF092-96BA-451E-B2A1-D82211E6E91A}" type="slidenum">
              <a:rPr lang="zh-CN" altLang="en-US" smtClean="0"/>
              <a:t>17</a:t>
            </a:fld>
            <a:endParaRPr lang="zh-CN" altLang="en-US"/>
          </a:p>
        </p:txBody>
      </p:sp>
    </p:spTree>
    <p:extLst>
      <p:ext uri="{BB962C8B-B14F-4D97-AF65-F5344CB8AC3E}">
        <p14:creationId xmlns:p14="http://schemas.microsoft.com/office/powerpoint/2010/main" val="2680161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E7FF092-96BA-451E-B2A1-D82211E6E91A}" type="slidenum">
              <a:rPr lang="zh-CN" altLang="en-US" smtClean="0"/>
              <a:t>18</a:t>
            </a:fld>
            <a:endParaRPr lang="zh-CN" altLang="en-US"/>
          </a:p>
        </p:txBody>
      </p:sp>
    </p:spTree>
    <p:extLst>
      <p:ext uri="{BB962C8B-B14F-4D97-AF65-F5344CB8AC3E}">
        <p14:creationId xmlns:p14="http://schemas.microsoft.com/office/powerpoint/2010/main" val="39245502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zh-CN" altLang="en-US"/>
              <a:t>单击此处编辑母版标题样式</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lvl1pPr algn="l">
              <a:defRPr/>
            </a:lvl1pPr>
          </a:lstStyle>
          <a:p>
            <a:fld id="{0FFC7398-5A67-4C9A-A42E-26D95DC0EAB8}" type="datetimeFigureOut">
              <a:rPr lang="zh-CN" altLang="en-US" smtClean="0"/>
              <a:t>2020/11/26</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8A67616E-1DC3-4875-894E-B5AAEBE67974}" type="slidenum">
              <a:rPr lang="zh-CN" altLang="en-US" smtClean="0"/>
              <a:t>‹#›</a:t>
            </a:fld>
            <a:endParaRPr lang="zh-CN" altLang="en-US"/>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97461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0FFC7398-5A67-4C9A-A42E-26D95DC0EAB8}" type="datetimeFigureOut">
              <a:rPr lang="zh-CN" altLang="en-US" smtClean="0"/>
              <a:t>2020/11/26</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8A67616E-1DC3-4875-894E-B5AAEBE67974}" type="slidenum">
              <a:rPr lang="zh-CN" altLang="en-US" smtClean="0"/>
              <a:t>‹#›</a:t>
            </a:fld>
            <a:endParaRPr lang="zh-CN" altLang="en-US"/>
          </a:p>
        </p:txBody>
      </p:sp>
    </p:spTree>
    <p:extLst>
      <p:ext uri="{BB962C8B-B14F-4D97-AF65-F5344CB8AC3E}">
        <p14:creationId xmlns:p14="http://schemas.microsoft.com/office/powerpoint/2010/main" val="39883001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0FFC7398-5A67-4C9A-A42E-26D95DC0EAB8}" type="datetimeFigureOut">
              <a:rPr lang="zh-CN" altLang="en-US" smtClean="0"/>
              <a:t>2020/11/26</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8A67616E-1DC3-4875-894E-B5AAEBE67974}" type="slidenum">
              <a:rPr lang="zh-CN" altLang="en-US" smtClean="0"/>
              <a:t>‹#›</a:t>
            </a:fld>
            <a:endParaRPr lang="zh-CN" altLang="en-US"/>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15969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0FFC7398-5A67-4C9A-A42E-26D95DC0EAB8}" type="datetimeFigureOut">
              <a:rPr lang="zh-CN" altLang="en-US" smtClean="0"/>
              <a:t>2020/11/26</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8A67616E-1DC3-4875-894E-B5AAEBE67974}" type="slidenum">
              <a:rPr lang="zh-CN" altLang="en-US" smtClean="0"/>
              <a:t>‹#›</a:t>
            </a:fld>
            <a:endParaRPr lang="zh-CN" altLang="en-US"/>
          </a:p>
        </p:txBody>
      </p:sp>
    </p:spTree>
    <p:extLst>
      <p:ext uri="{BB962C8B-B14F-4D97-AF65-F5344CB8AC3E}">
        <p14:creationId xmlns:p14="http://schemas.microsoft.com/office/powerpoint/2010/main" val="15888303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zh-CN" altLang="en-US"/>
              <a:t>单击此处编辑母版标题样式</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0FFC7398-5A67-4C9A-A42E-26D95DC0EAB8}" type="datetimeFigureOut">
              <a:rPr lang="zh-CN" altLang="en-US" smtClean="0"/>
              <a:t>2020/11/26</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8A67616E-1DC3-4875-894E-B5AAEBE67974}" type="slidenum">
              <a:rPr lang="zh-CN" altLang="en-US" smtClean="0"/>
              <a:t>‹#›</a:t>
            </a:fld>
            <a:endParaRPr lang="zh-CN" altLang="en-US"/>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615547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0FFC7398-5A67-4C9A-A42E-26D95DC0EAB8}" type="datetimeFigureOut">
              <a:rPr lang="zh-CN" altLang="en-US" smtClean="0"/>
              <a:t>2020/11/26</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8A67616E-1DC3-4875-894E-B5AAEBE67974}" type="slidenum">
              <a:rPr lang="zh-CN" altLang="en-US" smtClean="0"/>
              <a:t>‹#›</a:t>
            </a:fld>
            <a:endParaRPr lang="zh-CN" altLang="en-US"/>
          </a:p>
        </p:txBody>
      </p:sp>
    </p:spTree>
    <p:extLst>
      <p:ext uri="{BB962C8B-B14F-4D97-AF65-F5344CB8AC3E}">
        <p14:creationId xmlns:p14="http://schemas.microsoft.com/office/powerpoint/2010/main" val="2855079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p:nvPr>
        </p:nvSpPr>
        <p:spPr>
          <a:xfrm>
            <a:off x="1024128" y="2967788"/>
            <a:ext cx="4754880" cy="3341572"/>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zh-CN" altLang="en-US"/>
              <a:t>编辑母版文本样式</a:t>
            </a:r>
          </a:p>
        </p:txBody>
      </p:sp>
      <p:sp>
        <p:nvSpPr>
          <p:cNvPr id="6" name="Content Placeholder 5"/>
          <p:cNvSpPr>
            <a:spLocks noGrp="1"/>
          </p:cNvSpPr>
          <p:nvPr>
            <p:ph sz="quarter" idx="4"/>
          </p:nvPr>
        </p:nvSpPr>
        <p:spPr>
          <a:xfrm>
            <a:off x="5990888" y="2967788"/>
            <a:ext cx="4754880" cy="3341572"/>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0FFC7398-5A67-4C9A-A42E-26D95DC0EAB8}" type="datetimeFigureOut">
              <a:rPr lang="zh-CN" altLang="en-US" smtClean="0"/>
              <a:t>2020/11/26</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8A67616E-1DC3-4875-894E-B5AAEBE67974}" type="slidenum">
              <a:rPr lang="zh-CN" altLang="en-US" smtClean="0"/>
              <a:t>‹#›</a:t>
            </a:fld>
            <a:endParaRPr lang="zh-CN" altLang="en-US"/>
          </a:p>
        </p:txBody>
      </p:sp>
    </p:spTree>
    <p:extLst>
      <p:ext uri="{BB962C8B-B14F-4D97-AF65-F5344CB8AC3E}">
        <p14:creationId xmlns:p14="http://schemas.microsoft.com/office/powerpoint/2010/main" val="1664761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0FFC7398-5A67-4C9A-A42E-26D95DC0EAB8}" type="datetimeFigureOut">
              <a:rPr lang="zh-CN" altLang="en-US" smtClean="0"/>
              <a:t>2020/11/26</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8A67616E-1DC3-4875-894E-B5AAEBE67974}" type="slidenum">
              <a:rPr lang="zh-CN" altLang="en-US" smtClean="0"/>
              <a:t>‹#›</a:t>
            </a:fld>
            <a:endParaRPr lang="zh-CN" altLang="en-US"/>
          </a:p>
        </p:txBody>
      </p:sp>
    </p:spTree>
    <p:extLst>
      <p:ext uri="{BB962C8B-B14F-4D97-AF65-F5344CB8AC3E}">
        <p14:creationId xmlns:p14="http://schemas.microsoft.com/office/powerpoint/2010/main" val="15494387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FFC7398-5A67-4C9A-A42E-26D95DC0EAB8}" type="datetimeFigureOut">
              <a:rPr lang="zh-CN" altLang="en-US" smtClean="0"/>
              <a:t>2020/11/26</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8A67616E-1DC3-4875-894E-B5AAEBE67974}" type="slidenum">
              <a:rPr lang="zh-CN" altLang="en-US" smtClean="0"/>
              <a:t>‹#›</a:t>
            </a:fld>
            <a:endParaRPr lang="zh-CN" altLang="en-US"/>
          </a:p>
        </p:txBody>
      </p:sp>
    </p:spTree>
    <p:extLst>
      <p:ext uri="{BB962C8B-B14F-4D97-AF65-F5344CB8AC3E}">
        <p14:creationId xmlns:p14="http://schemas.microsoft.com/office/powerpoint/2010/main" val="14928139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zh-CN" altLang="en-US"/>
              <a:t>单击此处编辑母版标题样式</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Date Placeholder 4"/>
          <p:cNvSpPr>
            <a:spLocks noGrp="1"/>
          </p:cNvSpPr>
          <p:nvPr>
            <p:ph type="dt" sz="half" idx="10"/>
          </p:nvPr>
        </p:nvSpPr>
        <p:spPr/>
        <p:txBody>
          <a:bodyPr/>
          <a:lstStyle/>
          <a:p>
            <a:fld id="{0FFC7398-5A67-4C9A-A42E-26D95DC0EAB8}" type="datetimeFigureOut">
              <a:rPr lang="zh-CN" altLang="en-US" smtClean="0"/>
              <a:t>2020/11/26</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8A67616E-1DC3-4875-894E-B5AAEBE67974}" type="slidenum">
              <a:rPr lang="zh-CN" altLang="en-US" smtClean="0"/>
              <a:t>‹#›</a:t>
            </a:fld>
            <a:endParaRPr lang="zh-CN" altLang="en-US"/>
          </a:p>
        </p:txBody>
      </p:sp>
    </p:spTree>
    <p:extLst>
      <p:ext uri="{BB962C8B-B14F-4D97-AF65-F5344CB8AC3E}">
        <p14:creationId xmlns:p14="http://schemas.microsoft.com/office/powerpoint/2010/main" val="24011159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0FFC7398-5A67-4C9A-A42E-26D95DC0EAB8}" type="datetimeFigureOut">
              <a:rPr lang="zh-CN" altLang="en-US" smtClean="0"/>
              <a:t>2020/11/26</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8A67616E-1DC3-4875-894E-B5AAEBE67974}" type="slidenum">
              <a:rPr lang="zh-CN" altLang="en-US" smtClean="0"/>
              <a:t>‹#›</a:t>
            </a:fld>
            <a:endParaRPr lang="zh-CN" altLang="en-US"/>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851987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0FFC7398-5A67-4C9A-A42E-26D95DC0EAB8}" type="datetimeFigureOut">
              <a:rPr lang="zh-CN" altLang="en-US" smtClean="0"/>
              <a:t>2020/11/26</a:t>
            </a:fld>
            <a:endParaRPr lang="zh-CN" altLang="en-US"/>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zh-CN" altLang="en-US"/>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8A67616E-1DC3-4875-894E-B5AAEBE67974}" type="slidenum">
              <a:rPr lang="zh-CN" altLang="en-US" smtClean="0"/>
              <a:t>‹#›</a:t>
            </a:fld>
            <a:endParaRPr lang="zh-CN" altLang="en-US"/>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518753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3E1820-135D-4996-9D39-23E443AF130A}"/>
              </a:ext>
            </a:extLst>
          </p:cNvPr>
          <p:cNvSpPr>
            <a:spLocks noGrp="1"/>
          </p:cNvSpPr>
          <p:nvPr>
            <p:ph type="ctrTitle"/>
          </p:nvPr>
        </p:nvSpPr>
        <p:spPr>
          <a:xfrm>
            <a:off x="467360" y="4635017"/>
            <a:ext cx="7772400" cy="1463040"/>
          </a:xfrm>
        </p:spPr>
        <p:txBody>
          <a:bodyPr/>
          <a:lstStyle/>
          <a:p>
            <a:pPr algn="ctr"/>
            <a:br>
              <a:rPr lang="zh-CN" altLang="en-US" dirty="0"/>
            </a:br>
            <a:r>
              <a:rPr lang="en-US" altLang="zh-CN" dirty="0">
                <a:latin typeface="+mn-lt"/>
              </a:rPr>
              <a:t> </a:t>
            </a:r>
            <a:r>
              <a:rPr lang="en-US" altLang="zh-CN" b="1" dirty="0">
                <a:latin typeface="+mn-lt"/>
              </a:rPr>
              <a:t>Linking</a:t>
            </a:r>
            <a:endParaRPr lang="zh-CN" altLang="en-US" dirty="0">
              <a:latin typeface="+mn-lt"/>
            </a:endParaRPr>
          </a:p>
        </p:txBody>
      </p:sp>
      <p:sp>
        <p:nvSpPr>
          <p:cNvPr id="3" name="副标题 2">
            <a:extLst>
              <a:ext uri="{FF2B5EF4-FFF2-40B4-BE49-F238E27FC236}">
                <a16:creationId xmlns:a16="http://schemas.microsoft.com/office/drawing/2014/main" id="{387A8CAB-031A-417B-8E90-4FC09C468658}"/>
              </a:ext>
            </a:extLst>
          </p:cNvPr>
          <p:cNvSpPr>
            <a:spLocks noGrp="1"/>
          </p:cNvSpPr>
          <p:nvPr>
            <p:ph type="subTitle" idx="1"/>
          </p:nvPr>
        </p:nvSpPr>
        <p:spPr/>
        <p:txBody>
          <a:bodyPr/>
          <a:lstStyle/>
          <a:p>
            <a:r>
              <a:rPr lang="zh-CN" altLang="en-US" dirty="0"/>
              <a:t>李鸿泽</a:t>
            </a:r>
            <a:endParaRPr lang="en-US" altLang="zh-CN" dirty="0"/>
          </a:p>
          <a:p>
            <a:r>
              <a:rPr lang="en-US" altLang="zh-CN" dirty="0"/>
              <a:t>2020.11.26</a:t>
            </a:r>
          </a:p>
        </p:txBody>
      </p:sp>
    </p:spTree>
    <p:extLst>
      <p:ext uri="{BB962C8B-B14F-4D97-AF65-F5344CB8AC3E}">
        <p14:creationId xmlns:p14="http://schemas.microsoft.com/office/powerpoint/2010/main" val="31772782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FFDD2D-0B92-4170-8D0B-912EC4778216}"/>
              </a:ext>
            </a:extLst>
          </p:cNvPr>
          <p:cNvSpPr>
            <a:spLocks noGrp="1"/>
          </p:cNvSpPr>
          <p:nvPr>
            <p:ph type="title"/>
          </p:nvPr>
        </p:nvSpPr>
        <p:spPr/>
        <p:txBody>
          <a:bodyPr/>
          <a:lstStyle/>
          <a:p>
            <a:r>
              <a:rPr lang="zh-CN" altLang="en-US" dirty="0"/>
              <a:t>静态库</a:t>
            </a:r>
          </a:p>
        </p:txBody>
      </p:sp>
      <p:sp>
        <p:nvSpPr>
          <p:cNvPr id="32" name="文本框 31">
            <a:extLst>
              <a:ext uri="{FF2B5EF4-FFF2-40B4-BE49-F238E27FC236}">
                <a16:creationId xmlns:a16="http://schemas.microsoft.com/office/drawing/2014/main" id="{73B96046-76F2-4266-BF01-F76FA6C8B518}"/>
              </a:ext>
            </a:extLst>
          </p:cNvPr>
          <p:cNvSpPr txBox="1"/>
          <p:nvPr/>
        </p:nvSpPr>
        <p:spPr>
          <a:xfrm>
            <a:off x="1024128" y="2010509"/>
            <a:ext cx="9720072" cy="4524315"/>
          </a:xfrm>
          <a:prstGeom prst="rect">
            <a:avLst/>
          </a:prstGeom>
          <a:noFill/>
        </p:spPr>
        <p:txBody>
          <a:bodyPr wrap="square" rtlCol="0">
            <a:spAutoFit/>
          </a:bodyPr>
          <a:lstStyle/>
          <a:p>
            <a:r>
              <a:rPr lang="zh-CN" altLang="en-US" sz="2400" dirty="0"/>
              <a:t>当程序员调用标准函数时：</a:t>
            </a:r>
            <a:endParaRPr lang="en-US" altLang="zh-CN" sz="2400" dirty="0"/>
          </a:p>
          <a:p>
            <a:r>
              <a:rPr lang="zh-CN" altLang="en-US" sz="2400" dirty="0"/>
              <a:t>一种方法是把所有</a:t>
            </a:r>
            <a:r>
              <a:rPr lang="en-US" altLang="zh-CN" sz="2400" dirty="0"/>
              <a:t>C</a:t>
            </a:r>
            <a:r>
              <a:rPr lang="zh-CN" altLang="en-US" sz="2400" dirty="0"/>
              <a:t>函数放在一个单独的可重定位目标模块中。（缺点明显）</a:t>
            </a:r>
            <a:endParaRPr lang="en-US" altLang="zh-CN" sz="2400" dirty="0"/>
          </a:p>
          <a:p>
            <a:r>
              <a:rPr lang="zh-CN" altLang="en-US" sz="2400" dirty="0"/>
              <a:t>另一种方法是为每个标准函数创建一个独立的可执行文件。（缺点也很明显）</a:t>
            </a:r>
            <a:endParaRPr lang="en-US" altLang="zh-CN" sz="2400" dirty="0"/>
          </a:p>
          <a:p>
            <a:r>
              <a:rPr lang="zh-CN" altLang="en-US" sz="2400" dirty="0"/>
              <a:t>所以诞生了静态库。</a:t>
            </a:r>
            <a:endParaRPr lang="en-US" altLang="zh-CN" sz="2400" dirty="0"/>
          </a:p>
          <a:p>
            <a:r>
              <a:rPr lang="zh-CN" altLang="en-US" sz="2400" dirty="0"/>
              <a:t>将所有相关的目标模块打包成为一个单独的文件，称为静态库，可以作为链接器的输入。当链接器构造可执行文件时，只复制静态库里被引用的目标模块。</a:t>
            </a:r>
            <a:endParaRPr lang="en-US" altLang="zh-CN" sz="2400" dirty="0"/>
          </a:p>
          <a:p>
            <a:r>
              <a:rPr lang="zh-CN" altLang="en-US" sz="2400" dirty="0"/>
              <a:t>静态库以存档（</a:t>
            </a:r>
            <a:r>
              <a:rPr lang="en-US" altLang="zh-CN" sz="2400" dirty="0"/>
              <a:t>archive</a:t>
            </a:r>
            <a:r>
              <a:rPr lang="zh-CN" altLang="en-US" sz="2400" dirty="0"/>
              <a:t>）的文件格式存放在磁盘中。存档文件是一组连接起来的可重定位目标文件的集合，有一个头部描述每个成员目标文件的大小和位置。后缀为</a:t>
            </a:r>
            <a:r>
              <a:rPr lang="en-US" altLang="zh-CN" sz="2400" dirty="0"/>
              <a:t>.a</a:t>
            </a:r>
            <a:r>
              <a:rPr lang="zh-CN" altLang="en-US" sz="2400" dirty="0"/>
              <a:t>。</a:t>
            </a:r>
            <a:endParaRPr lang="en-US" altLang="zh-CN" sz="2400" dirty="0"/>
          </a:p>
        </p:txBody>
      </p:sp>
    </p:spTree>
    <p:extLst>
      <p:ext uri="{BB962C8B-B14F-4D97-AF65-F5344CB8AC3E}">
        <p14:creationId xmlns:p14="http://schemas.microsoft.com/office/powerpoint/2010/main" val="34839245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FFDD2D-0B92-4170-8D0B-912EC4778216}"/>
              </a:ext>
            </a:extLst>
          </p:cNvPr>
          <p:cNvSpPr>
            <a:spLocks noGrp="1"/>
          </p:cNvSpPr>
          <p:nvPr>
            <p:ph type="title"/>
          </p:nvPr>
        </p:nvSpPr>
        <p:spPr/>
        <p:txBody>
          <a:bodyPr/>
          <a:lstStyle/>
          <a:p>
            <a:r>
              <a:rPr lang="zh-CN" altLang="en-US" dirty="0"/>
              <a:t>与静态库链接</a:t>
            </a:r>
          </a:p>
        </p:txBody>
      </p:sp>
      <p:sp>
        <p:nvSpPr>
          <p:cNvPr id="32" name="文本框 31">
            <a:extLst>
              <a:ext uri="{FF2B5EF4-FFF2-40B4-BE49-F238E27FC236}">
                <a16:creationId xmlns:a16="http://schemas.microsoft.com/office/drawing/2014/main" id="{C446F023-A918-435D-8891-D8A2A41C1133}"/>
              </a:ext>
            </a:extLst>
          </p:cNvPr>
          <p:cNvSpPr txBox="1"/>
          <p:nvPr/>
        </p:nvSpPr>
        <p:spPr>
          <a:xfrm>
            <a:off x="0" y="1838980"/>
            <a:ext cx="6339840" cy="3416320"/>
          </a:xfrm>
          <a:prstGeom prst="rect">
            <a:avLst/>
          </a:prstGeom>
          <a:noFill/>
        </p:spPr>
        <p:txBody>
          <a:bodyPr wrap="square" rtlCol="0">
            <a:spAutoFit/>
          </a:bodyPr>
          <a:lstStyle/>
          <a:p>
            <a:r>
              <a:rPr lang="zh-CN" altLang="en-US" sz="2400" dirty="0"/>
              <a:t>创建静态库</a:t>
            </a:r>
            <a:endParaRPr lang="en-US" altLang="zh-CN" sz="2400" dirty="0"/>
          </a:p>
          <a:p>
            <a:r>
              <a:rPr lang="en-US" altLang="zh-CN" sz="2400" dirty="0"/>
              <a:t>Linux&gt; </a:t>
            </a:r>
            <a:r>
              <a:rPr lang="en-US" altLang="zh-CN" sz="2400" dirty="0" err="1"/>
              <a:t>gcc</a:t>
            </a:r>
            <a:r>
              <a:rPr lang="en-US" altLang="zh-CN" sz="2400" dirty="0"/>
              <a:t> –c </a:t>
            </a:r>
            <a:r>
              <a:rPr lang="en-US" altLang="zh-CN" sz="2400" dirty="0" err="1"/>
              <a:t>addvec.c</a:t>
            </a:r>
            <a:r>
              <a:rPr lang="en-US" altLang="zh-CN" sz="2400" dirty="0"/>
              <a:t> </a:t>
            </a:r>
            <a:r>
              <a:rPr lang="en-US" altLang="zh-CN" sz="2400" dirty="0" err="1"/>
              <a:t>multvec.c</a:t>
            </a:r>
            <a:endParaRPr lang="en-US" altLang="zh-CN" sz="2400" dirty="0"/>
          </a:p>
          <a:p>
            <a:r>
              <a:rPr lang="en-US" altLang="zh-CN" sz="2400" dirty="0"/>
              <a:t>Linux&gt; </a:t>
            </a:r>
            <a:r>
              <a:rPr lang="en-US" altLang="zh-CN" sz="2400" dirty="0" err="1"/>
              <a:t>ar</a:t>
            </a:r>
            <a:r>
              <a:rPr lang="zh-CN" altLang="en-US" sz="2400" dirty="0"/>
              <a:t> </a:t>
            </a:r>
            <a:r>
              <a:rPr lang="en-US" altLang="zh-CN" sz="2400" dirty="0" err="1"/>
              <a:t>rcs</a:t>
            </a:r>
            <a:r>
              <a:rPr lang="zh-CN" altLang="en-US" sz="2400" dirty="0"/>
              <a:t> </a:t>
            </a:r>
            <a:r>
              <a:rPr lang="en-US" altLang="zh-CN" sz="2400" dirty="0" err="1"/>
              <a:t>libvector.a</a:t>
            </a:r>
            <a:r>
              <a:rPr lang="en-US" altLang="zh-CN" sz="2400" dirty="0"/>
              <a:t> </a:t>
            </a:r>
            <a:r>
              <a:rPr lang="en-US" altLang="zh-CN" sz="2400" dirty="0" err="1"/>
              <a:t>addvec.o</a:t>
            </a:r>
            <a:r>
              <a:rPr lang="en-US" altLang="zh-CN" sz="2400" dirty="0"/>
              <a:t> </a:t>
            </a:r>
            <a:r>
              <a:rPr lang="en-US" altLang="zh-CN" sz="2400" dirty="0" err="1"/>
              <a:t>multvec.o</a:t>
            </a:r>
            <a:endParaRPr lang="en-US" altLang="zh-CN" sz="2400" dirty="0"/>
          </a:p>
          <a:p>
            <a:r>
              <a:rPr lang="zh-CN" altLang="en-US" sz="2400" dirty="0"/>
              <a:t>创建调用</a:t>
            </a:r>
            <a:r>
              <a:rPr lang="en-US" altLang="zh-CN" sz="2400" dirty="0" err="1"/>
              <a:t>libvector.a</a:t>
            </a:r>
            <a:r>
              <a:rPr lang="zh-CN" altLang="en-US" sz="2400" dirty="0"/>
              <a:t>静态库的目标文件</a:t>
            </a:r>
            <a:endParaRPr lang="en-US" altLang="zh-CN" sz="2400" dirty="0"/>
          </a:p>
          <a:p>
            <a:r>
              <a:rPr lang="en-US" altLang="zh-CN" sz="2400" dirty="0"/>
              <a:t>Linux&gt; </a:t>
            </a:r>
            <a:r>
              <a:rPr lang="en-US" altLang="zh-CN" sz="2400" dirty="0" err="1"/>
              <a:t>gcc</a:t>
            </a:r>
            <a:r>
              <a:rPr lang="en-US" altLang="zh-CN" sz="2400" dirty="0"/>
              <a:t> –c main2.c</a:t>
            </a:r>
          </a:p>
          <a:p>
            <a:r>
              <a:rPr lang="en-US" altLang="zh-CN" sz="2400" dirty="0"/>
              <a:t>Linux&gt; </a:t>
            </a:r>
            <a:r>
              <a:rPr lang="en-US" altLang="zh-CN" sz="2400" dirty="0" err="1"/>
              <a:t>gcc</a:t>
            </a:r>
            <a:r>
              <a:rPr lang="en-US" altLang="zh-CN" sz="2400" dirty="0"/>
              <a:t> –static –o prog2c main2.o ./</a:t>
            </a:r>
            <a:r>
              <a:rPr lang="en-US" altLang="zh-CN" sz="2400" dirty="0" err="1"/>
              <a:t>libvector.a</a:t>
            </a:r>
            <a:endParaRPr lang="en-US" altLang="zh-CN" sz="2400" dirty="0"/>
          </a:p>
          <a:p>
            <a:r>
              <a:rPr lang="zh-CN" altLang="en-US" sz="2400" dirty="0"/>
              <a:t>或等价地使用</a:t>
            </a:r>
            <a:endParaRPr lang="en-US" altLang="zh-CN" sz="2400" dirty="0"/>
          </a:p>
          <a:p>
            <a:r>
              <a:rPr lang="en-US" altLang="zh-CN" sz="2400" dirty="0"/>
              <a:t>Linux&gt; </a:t>
            </a:r>
            <a:r>
              <a:rPr lang="en-US" altLang="zh-CN" sz="2400" dirty="0" err="1"/>
              <a:t>gcc</a:t>
            </a:r>
            <a:r>
              <a:rPr lang="en-US" altLang="zh-CN" sz="2400" dirty="0"/>
              <a:t> –c main2.c</a:t>
            </a:r>
          </a:p>
          <a:p>
            <a:r>
              <a:rPr lang="en-US" altLang="zh-CN" sz="2400" dirty="0"/>
              <a:t>Linux&gt; </a:t>
            </a:r>
            <a:r>
              <a:rPr lang="en-US" altLang="zh-CN" sz="2400" dirty="0" err="1"/>
              <a:t>gcc</a:t>
            </a:r>
            <a:r>
              <a:rPr lang="en-US" altLang="zh-CN" sz="2400" dirty="0"/>
              <a:t> –static –o prog2c main2.o –L. -</a:t>
            </a:r>
            <a:r>
              <a:rPr lang="en-US" altLang="zh-CN" sz="2400" dirty="0" err="1"/>
              <a:t>lvector</a:t>
            </a:r>
            <a:endParaRPr lang="en-US" altLang="zh-CN" sz="2400" dirty="0"/>
          </a:p>
        </p:txBody>
      </p:sp>
      <p:pic>
        <p:nvPicPr>
          <p:cNvPr id="4" name="图片 3">
            <a:extLst>
              <a:ext uri="{FF2B5EF4-FFF2-40B4-BE49-F238E27FC236}">
                <a16:creationId xmlns:a16="http://schemas.microsoft.com/office/drawing/2014/main" id="{B9F3E547-8F13-41E8-9E72-89C451E26F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39840" y="2511716"/>
            <a:ext cx="5852160" cy="3484695"/>
          </a:xfrm>
          <a:prstGeom prst="rect">
            <a:avLst/>
          </a:prstGeom>
        </p:spPr>
      </p:pic>
    </p:spTree>
    <p:extLst>
      <p:ext uri="{BB962C8B-B14F-4D97-AF65-F5344CB8AC3E}">
        <p14:creationId xmlns:p14="http://schemas.microsoft.com/office/powerpoint/2010/main" val="25193078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FFDD2D-0B92-4170-8D0B-912EC4778216}"/>
              </a:ext>
            </a:extLst>
          </p:cNvPr>
          <p:cNvSpPr>
            <a:spLocks noGrp="1"/>
          </p:cNvSpPr>
          <p:nvPr>
            <p:ph type="title"/>
          </p:nvPr>
        </p:nvSpPr>
        <p:spPr/>
        <p:txBody>
          <a:bodyPr/>
          <a:lstStyle/>
          <a:p>
            <a:r>
              <a:rPr lang="zh-CN" altLang="en-US" dirty="0"/>
              <a:t>如何使用静态库解析引用</a:t>
            </a:r>
          </a:p>
        </p:txBody>
      </p:sp>
      <p:sp>
        <p:nvSpPr>
          <p:cNvPr id="32" name="文本框 31">
            <a:extLst>
              <a:ext uri="{FF2B5EF4-FFF2-40B4-BE49-F238E27FC236}">
                <a16:creationId xmlns:a16="http://schemas.microsoft.com/office/drawing/2014/main" id="{C446F023-A918-435D-8891-D8A2A41C1133}"/>
              </a:ext>
            </a:extLst>
          </p:cNvPr>
          <p:cNvSpPr txBox="1"/>
          <p:nvPr/>
        </p:nvSpPr>
        <p:spPr>
          <a:xfrm>
            <a:off x="1024128" y="2084832"/>
            <a:ext cx="9720072" cy="3046988"/>
          </a:xfrm>
          <a:prstGeom prst="rect">
            <a:avLst/>
          </a:prstGeom>
          <a:noFill/>
        </p:spPr>
        <p:txBody>
          <a:bodyPr wrap="square" rtlCol="0">
            <a:spAutoFit/>
          </a:bodyPr>
          <a:lstStyle/>
          <a:p>
            <a:r>
              <a:rPr lang="zh-CN" altLang="en-US" sz="2400" dirty="0"/>
              <a:t>链接器解析外部引用的算法：</a:t>
            </a:r>
          </a:p>
          <a:p>
            <a:r>
              <a:rPr lang="en-US" altLang="zh-CN" sz="2400" dirty="0"/>
              <a:t>• </a:t>
            </a:r>
            <a:r>
              <a:rPr lang="zh-CN" altLang="en-US" sz="2400" dirty="0"/>
              <a:t>扫描命令行顺序中的 </a:t>
            </a:r>
            <a:r>
              <a:rPr lang="en-US" altLang="zh-CN" sz="2400" dirty="0"/>
              <a:t>.o </a:t>
            </a:r>
            <a:r>
              <a:rPr lang="zh-CN" altLang="en-US" sz="2400" dirty="0"/>
              <a:t>文件和 </a:t>
            </a:r>
            <a:r>
              <a:rPr lang="en-US" altLang="zh-CN" sz="2400" dirty="0"/>
              <a:t>.a </a:t>
            </a:r>
            <a:r>
              <a:rPr lang="zh-CN" altLang="en-US" sz="2400" dirty="0"/>
              <a:t>文件。</a:t>
            </a:r>
          </a:p>
          <a:p>
            <a:r>
              <a:rPr lang="en-US" altLang="zh-CN" sz="2400" dirty="0"/>
              <a:t>• </a:t>
            </a:r>
            <a:r>
              <a:rPr lang="zh-CN" altLang="en-US" sz="2400" dirty="0"/>
              <a:t>在扫描过程中，请保留当前未解析引用的列表。</a:t>
            </a:r>
          </a:p>
          <a:p>
            <a:r>
              <a:rPr lang="en-US" altLang="zh-CN" sz="2400" dirty="0"/>
              <a:t>• </a:t>
            </a:r>
            <a:r>
              <a:rPr lang="zh-CN" altLang="en-US" sz="2400" dirty="0"/>
              <a:t>当遇到每个新的 </a:t>
            </a:r>
            <a:r>
              <a:rPr lang="en-US" altLang="zh-CN" sz="2400" dirty="0"/>
              <a:t>.o </a:t>
            </a:r>
            <a:r>
              <a:rPr lang="zh-CN" altLang="en-US" sz="2400" dirty="0"/>
              <a:t>或 </a:t>
            </a:r>
            <a:r>
              <a:rPr lang="en-US" altLang="zh-CN" sz="2400" dirty="0"/>
              <a:t>.a </a:t>
            </a:r>
            <a:r>
              <a:rPr lang="zh-CN" altLang="en-US" sz="2400" dirty="0"/>
              <a:t>文件 </a:t>
            </a:r>
            <a:r>
              <a:rPr lang="en-US" altLang="zh-CN" sz="2400" dirty="0"/>
              <a:t>obj </a:t>
            </a:r>
            <a:r>
              <a:rPr lang="zh-CN" altLang="en-US" sz="2400" dirty="0"/>
              <a:t>时，尝试根据 </a:t>
            </a:r>
            <a:r>
              <a:rPr lang="en-US" altLang="zh-CN" sz="2400" dirty="0"/>
              <a:t>obj </a:t>
            </a:r>
            <a:r>
              <a:rPr lang="zh-CN" altLang="en-US" sz="2400" dirty="0"/>
              <a:t>中定义的符号解决列表中的每个未解析引用。</a:t>
            </a:r>
          </a:p>
          <a:p>
            <a:r>
              <a:rPr lang="en-US" altLang="zh-CN" sz="2400" dirty="0"/>
              <a:t>• </a:t>
            </a:r>
            <a:r>
              <a:rPr lang="zh-CN" altLang="en-US" sz="2400" dirty="0"/>
              <a:t>如果扫描结束时未解析列表中有任何条目，则出错。</a:t>
            </a:r>
            <a:endParaRPr lang="en-US" altLang="zh-CN" sz="2400" dirty="0"/>
          </a:p>
          <a:p>
            <a:r>
              <a:rPr lang="zh-CN" altLang="en-US" sz="2400" dirty="0"/>
              <a:t>命令行上库和目标文件的顺序非常重要。如果定义一个符号的库出现在引用这个符号的目标文件之前就会导致链接失败。（所以应该怎么放？）</a:t>
            </a:r>
            <a:endParaRPr lang="en-US" altLang="zh-CN" sz="2400" dirty="0"/>
          </a:p>
        </p:txBody>
      </p:sp>
      <p:pic>
        <p:nvPicPr>
          <p:cNvPr id="5" name="图片 4">
            <a:extLst>
              <a:ext uri="{FF2B5EF4-FFF2-40B4-BE49-F238E27FC236}">
                <a16:creationId xmlns:a16="http://schemas.microsoft.com/office/drawing/2014/main" id="{682F7161-C059-41B6-A8A7-1402E59467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4128" y="5167380"/>
            <a:ext cx="9720072" cy="1703142"/>
          </a:xfrm>
          <a:prstGeom prst="rect">
            <a:avLst/>
          </a:prstGeom>
        </p:spPr>
      </p:pic>
    </p:spTree>
    <p:extLst>
      <p:ext uri="{BB962C8B-B14F-4D97-AF65-F5344CB8AC3E}">
        <p14:creationId xmlns:p14="http://schemas.microsoft.com/office/powerpoint/2010/main" val="42875481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FFDD2D-0B92-4170-8D0B-912EC4778216}"/>
              </a:ext>
            </a:extLst>
          </p:cNvPr>
          <p:cNvSpPr>
            <a:spLocks noGrp="1"/>
          </p:cNvSpPr>
          <p:nvPr>
            <p:ph type="title"/>
          </p:nvPr>
        </p:nvSpPr>
        <p:spPr/>
        <p:txBody>
          <a:bodyPr/>
          <a:lstStyle/>
          <a:p>
            <a:r>
              <a:rPr lang="zh-CN" altLang="en-US" dirty="0"/>
              <a:t>重定位</a:t>
            </a:r>
          </a:p>
        </p:txBody>
      </p:sp>
      <p:sp>
        <p:nvSpPr>
          <p:cNvPr id="28" name="文本框 27">
            <a:extLst>
              <a:ext uri="{FF2B5EF4-FFF2-40B4-BE49-F238E27FC236}">
                <a16:creationId xmlns:a16="http://schemas.microsoft.com/office/drawing/2014/main" id="{4D901634-6EE3-4013-97F7-1EBECD7B1DAA}"/>
              </a:ext>
            </a:extLst>
          </p:cNvPr>
          <p:cNvSpPr txBox="1"/>
          <p:nvPr/>
        </p:nvSpPr>
        <p:spPr>
          <a:xfrm>
            <a:off x="1024128" y="2314047"/>
            <a:ext cx="9024112" cy="1938992"/>
          </a:xfrm>
          <a:prstGeom prst="rect">
            <a:avLst/>
          </a:prstGeom>
          <a:noFill/>
        </p:spPr>
        <p:txBody>
          <a:bodyPr wrap="square" rtlCol="0">
            <a:spAutoFit/>
          </a:bodyPr>
          <a:lstStyle/>
          <a:p>
            <a:r>
              <a:rPr lang="zh-CN" altLang="en-US" sz="2400" dirty="0"/>
              <a:t>合并输入模块，并为每个符号分配运行时地址。由两步组成：</a:t>
            </a:r>
            <a:endParaRPr lang="en-US" altLang="zh-CN" sz="2400" dirty="0"/>
          </a:p>
          <a:p>
            <a:pPr marL="342900" indent="-342900">
              <a:buFont typeface="Wingdings" panose="05000000000000000000" pitchFamily="2" charset="2"/>
              <a:buChar char="l"/>
            </a:pPr>
            <a:r>
              <a:rPr lang="zh-CN" altLang="en-US" sz="2400" dirty="0"/>
              <a:t>重定位节和符号定义：将所有相同类型的节合并为同一类型的节。然后链接器将运行时地址赋给新的节和符号。</a:t>
            </a:r>
            <a:endParaRPr lang="en-US" altLang="zh-CN" sz="2400" dirty="0"/>
          </a:p>
          <a:p>
            <a:pPr marL="342900" indent="-342900">
              <a:buFont typeface="Wingdings" panose="05000000000000000000" pitchFamily="2" charset="2"/>
              <a:buChar char="l"/>
            </a:pPr>
            <a:r>
              <a:rPr lang="zh-CN" altLang="en-US" sz="2400" dirty="0"/>
              <a:t>重定位节中的符号引用：修改代码节和符号节中对符号的引用，依赖于可重定位目标模块中的重定位条目</a:t>
            </a:r>
          </a:p>
        </p:txBody>
      </p:sp>
    </p:spTree>
    <p:extLst>
      <p:ext uri="{BB962C8B-B14F-4D97-AF65-F5344CB8AC3E}">
        <p14:creationId xmlns:p14="http://schemas.microsoft.com/office/powerpoint/2010/main" val="38670358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7A8995-D711-4C05-94E1-DD8E1834319A}"/>
              </a:ext>
            </a:extLst>
          </p:cNvPr>
          <p:cNvSpPr>
            <a:spLocks noGrp="1"/>
          </p:cNvSpPr>
          <p:nvPr>
            <p:ph type="title"/>
          </p:nvPr>
        </p:nvSpPr>
        <p:spPr/>
        <p:txBody>
          <a:bodyPr/>
          <a:lstStyle/>
          <a:p>
            <a:r>
              <a:rPr lang="zh-CN" altLang="en-US" dirty="0"/>
              <a:t>重定位条目</a:t>
            </a:r>
          </a:p>
        </p:txBody>
      </p:sp>
      <p:pic>
        <p:nvPicPr>
          <p:cNvPr id="5" name="内容占位符 4">
            <a:extLst>
              <a:ext uri="{FF2B5EF4-FFF2-40B4-BE49-F238E27FC236}">
                <a16:creationId xmlns:a16="http://schemas.microsoft.com/office/drawing/2014/main" id="{9AD409D8-19D5-424E-B401-54CC3172D8D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24128" y="1846841"/>
            <a:ext cx="7461633" cy="2178162"/>
          </a:xfrm>
        </p:spPr>
      </p:pic>
      <p:sp>
        <p:nvSpPr>
          <p:cNvPr id="6" name="文本框 5">
            <a:extLst>
              <a:ext uri="{FF2B5EF4-FFF2-40B4-BE49-F238E27FC236}">
                <a16:creationId xmlns:a16="http://schemas.microsoft.com/office/drawing/2014/main" id="{666C85EE-D728-4ECD-A5F9-44FE1B783E70}"/>
              </a:ext>
            </a:extLst>
          </p:cNvPr>
          <p:cNvSpPr txBox="1"/>
          <p:nvPr/>
        </p:nvSpPr>
        <p:spPr>
          <a:xfrm>
            <a:off x="1024128" y="3949807"/>
            <a:ext cx="9918192" cy="2308324"/>
          </a:xfrm>
          <a:prstGeom prst="rect">
            <a:avLst/>
          </a:prstGeom>
          <a:noFill/>
        </p:spPr>
        <p:txBody>
          <a:bodyPr wrap="square" rtlCol="0">
            <a:spAutoFit/>
          </a:bodyPr>
          <a:lstStyle/>
          <a:p>
            <a:r>
              <a:rPr lang="zh-CN" altLang="en-US" sz="2400" dirty="0"/>
              <a:t>汇编器生成，告诉链接器如何修改这个引用，保存在</a:t>
            </a:r>
            <a:r>
              <a:rPr lang="en-US" altLang="zh-CN" sz="2400" dirty="0"/>
              <a:t>.</a:t>
            </a:r>
            <a:r>
              <a:rPr lang="en-US" altLang="zh-CN" sz="2400" dirty="0" err="1"/>
              <a:t>rel.text</a:t>
            </a:r>
            <a:r>
              <a:rPr lang="zh-CN" altLang="en-US" sz="2400" dirty="0"/>
              <a:t>和</a:t>
            </a:r>
            <a:r>
              <a:rPr lang="en-US" altLang="zh-CN" sz="2400" dirty="0"/>
              <a:t>.</a:t>
            </a:r>
            <a:r>
              <a:rPr lang="en-US" altLang="zh-CN" sz="2400" dirty="0" err="1"/>
              <a:t>rel.data</a:t>
            </a:r>
            <a:r>
              <a:rPr lang="zh-CN" altLang="en-US" sz="2400" dirty="0"/>
              <a:t>中</a:t>
            </a:r>
            <a:endParaRPr lang="en-US" altLang="zh-CN" sz="2400" dirty="0"/>
          </a:p>
          <a:p>
            <a:r>
              <a:rPr lang="en-US" altLang="zh-CN" sz="2400" dirty="0"/>
              <a:t>offset</a:t>
            </a:r>
            <a:r>
              <a:rPr lang="zh-CN" altLang="en-US" sz="2400" dirty="0"/>
              <a:t>：需要被修改的引用的节偏移</a:t>
            </a:r>
            <a:endParaRPr lang="en-US" altLang="zh-CN" sz="2400" dirty="0"/>
          </a:p>
          <a:p>
            <a:r>
              <a:rPr lang="en-US" altLang="zh-CN" sz="2400" dirty="0"/>
              <a:t>symbol</a:t>
            </a:r>
            <a:r>
              <a:rPr lang="zh-CN" altLang="en-US" sz="2400" dirty="0"/>
              <a:t>：被修改引用应该指向的符号</a:t>
            </a:r>
            <a:endParaRPr lang="en-US" altLang="zh-CN" sz="2400" dirty="0"/>
          </a:p>
          <a:p>
            <a:r>
              <a:rPr lang="en-US" altLang="zh-CN" sz="2400" dirty="0"/>
              <a:t>type</a:t>
            </a:r>
            <a:r>
              <a:rPr lang="zh-CN" altLang="en-US" sz="2400" dirty="0"/>
              <a:t>：如何修改新的引用</a:t>
            </a:r>
            <a:endParaRPr lang="en-US" altLang="zh-CN" sz="2400" dirty="0"/>
          </a:p>
          <a:p>
            <a:r>
              <a:rPr lang="en-US" altLang="zh-CN" sz="2400" dirty="0"/>
              <a:t>addend</a:t>
            </a:r>
            <a:r>
              <a:rPr lang="zh-CN" altLang="en-US" sz="2400" dirty="0"/>
              <a:t>：有符号常数。做偏移调整。</a:t>
            </a:r>
            <a:endParaRPr lang="en-US" altLang="zh-CN" sz="2400" dirty="0"/>
          </a:p>
          <a:p>
            <a:r>
              <a:rPr lang="zh-CN" altLang="en-US" sz="2400" dirty="0"/>
              <a:t>两种类型：带</a:t>
            </a:r>
            <a:r>
              <a:rPr lang="en-US" altLang="zh-CN" sz="2400" dirty="0"/>
              <a:t>PC</a:t>
            </a:r>
            <a:r>
              <a:rPr lang="zh-CN" altLang="en-US" sz="2400" dirty="0"/>
              <a:t>的是相对引用，不带的是绝对引用</a:t>
            </a:r>
          </a:p>
        </p:txBody>
      </p:sp>
    </p:spTree>
    <p:extLst>
      <p:ext uri="{BB962C8B-B14F-4D97-AF65-F5344CB8AC3E}">
        <p14:creationId xmlns:p14="http://schemas.microsoft.com/office/powerpoint/2010/main" val="2376674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FFDD2D-0B92-4170-8D0B-912EC4778216}"/>
              </a:ext>
            </a:extLst>
          </p:cNvPr>
          <p:cNvSpPr>
            <a:spLocks noGrp="1"/>
          </p:cNvSpPr>
          <p:nvPr>
            <p:ph type="title"/>
          </p:nvPr>
        </p:nvSpPr>
        <p:spPr>
          <a:xfrm>
            <a:off x="1024128" y="585216"/>
            <a:ext cx="9720072" cy="1499616"/>
          </a:xfrm>
        </p:spPr>
        <p:txBody>
          <a:bodyPr/>
          <a:lstStyle/>
          <a:p>
            <a:r>
              <a:rPr lang="zh-CN" altLang="en-US" dirty="0"/>
              <a:t>重定位符号引用</a:t>
            </a:r>
          </a:p>
        </p:txBody>
      </p:sp>
      <p:pic>
        <p:nvPicPr>
          <p:cNvPr id="5" name="图片 4">
            <a:extLst>
              <a:ext uri="{FF2B5EF4-FFF2-40B4-BE49-F238E27FC236}">
                <a16:creationId xmlns:a16="http://schemas.microsoft.com/office/drawing/2014/main" id="{4714A3EA-6FCB-418B-98D6-2DBF2A045A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4128" y="1788057"/>
            <a:ext cx="8020462" cy="4013406"/>
          </a:xfrm>
          <a:prstGeom prst="rect">
            <a:avLst/>
          </a:prstGeom>
        </p:spPr>
      </p:pic>
    </p:spTree>
    <p:extLst>
      <p:ext uri="{BB962C8B-B14F-4D97-AF65-F5344CB8AC3E}">
        <p14:creationId xmlns:p14="http://schemas.microsoft.com/office/powerpoint/2010/main" val="42569588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FFDD2D-0B92-4170-8D0B-912EC4778216}"/>
              </a:ext>
            </a:extLst>
          </p:cNvPr>
          <p:cNvSpPr>
            <a:spLocks noGrp="1"/>
          </p:cNvSpPr>
          <p:nvPr>
            <p:ph type="title"/>
          </p:nvPr>
        </p:nvSpPr>
        <p:spPr>
          <a:xfrm>
            <a:off x="1024128" y="585216"/>
            <a:ext cx="9720072" cy="1499616"/>
          </a:xfrm>
        </p:spPr>
        <p:txBody>
          <a:bodyPr/>
          <a:lstStyle/>
          <a:p>
            <a:r>
              <a:rPr lang="zh-CN" altLang="en-US" dirty="0"/>
              <a:t>重定位符号引用</a:t>
            </a:r>
          </a:p>
        </p:txBody>
      </p:sp>
      <p:pic>
        <p:nvPicPr>
          <p:cNvPr id="7" name="图片 6">
            <a:extLst>
              <a:ext uri="{FF2B5EF4-FFF2-40B4-BE49-F238E27FC236}">
                <a16:creationId xmlns:a16="http://schemas.microsoft.com/office/drawing/2014/main" id="{91E36362-4676-42AC-87C7-0DC276CBDD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4128" y="1892845"/>
            <a:ext cx="8680896" cy="3499030"/>
          </a:xfrm>
          <a:prstGeom prst="rect">
            <a:avLst/>
          </a:prstGeom>
        </p:spPr>
      </p:pic>
    </p:spTree>
    <p:extLst>
      <p:ext uri="{BB962C8B-B14F-4D97-AF65-F5344CB8AC3E}">
        <p14:creationId xmlns:p14="http://schemas.microsoft.com/office/powerpoint/2010/main" val="26082740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FFDD2D-0B92-4170-8D0B-912EC4778216}"/>
              </a:ext>
            </a:extLst>
          </p:cNvPr>
          <p:cNvSpPr>
            <a:spLocks noGrp="1"/>
          </p:cNvSpPr>
          <p:nvPr>
            <p:ph type="title"/>
          </p:nvPr>
        </p:nvSpPr>
        <p:spPr/>
        <p:txBody>
          <a:bodyPr/>
          <a:lstStyle/>
          <a:p>
            <a:r>
              <a:rPr lang="zh-CN" altLang="en-US" dirty="0"/>
              <a:t>重定位</a:t>
            </a:r>
            <a:r>
              <a:rPr lang="en-US" altLang="zh-CN" dirty="0"/>
              <a:t>PC</a:t>
            </a:r>
            <a:r>
              <a:rPr lang="zh-CN" altLang="en-US" dirty="0"/>
              <a:t>相对引用</a:t>
            </a:r>
          </a:p>
        </p:txBody>
      </p:sp>
      <p:pic>
        <p:nvPicPr>
          <p:cNvPr id="5" name="图片 4">
            <a:extLst>
              <a:ext uri="{FF2B5EF4-FFF2-40B4-BE49-F238E27FC236}">
                <a16:creationId xmlns:a16="http://schemas.microsoft.com/office/drawing/2014/main" id="{FDB7B608-3626-4A48-B21B-15882678F0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4128" y="1855209"/>
            <a:ext cx="7937908" cy="1162110"/>
          </a:xfrm>
          <a:prstGeom prst="rect">
            <a:avLst/>
          </a:prstGeom>
        </p:spPr>
      </p:pic>
      <p:pic>
        <p:nvPicPr>
          <p:cNvPr id="7" name="图片 6">
            <a:extLst>
              <a:ext uri="{FF2B5EF4-FFF2-40B4-BE49-F238E27FC236}">
                <a16:creationId xmlns:a16="http://schemas.microsoft.com/office/drawing/2014/main" id="{8E17D337-94BE-4047-AEE0-1A5A008CD9C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4128" y="3017319"/>
            <a:ext cx="8528488" cy="3791145"/>
          </a:xfrm>
          <a:prstGeom prst="rect">
            <a:avLst/>
          </a:prstGeom>
        </p:spPr>
      </p:pic>
    </p:spTree>
    <p:extLst>
      <p:ext uri="{BB962C8B-B14F-4D97-AF65-F5344CB8AC3E}">
        <p14:creationId xmlns:p14="http://schemas.microsoft.com/office/powerpoint/2010/main" val="16003816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FFDD2D-0B92-4170-8D0B-912EC4778216}"/>
              </a:ext>
            </a:extLst>
          </p:cNvPr>
          <p:cNvSpPr>
            <a:spLocks noGrp="1"/>
          </p:cNvSpPr>
          <p:nvPr>
            <p:ph type="title"/>
          </p:nvPr>
        </p:nvSpPr>
        <p:spPr/>
        <p:txBody>
          <a:bodyPr/>
          <a:lstStyle/>
          <a:p>
            <a:r>
              <a:rPr lang="zh-CN" altLang="en-US" dirty="0"/>
              <a:t>重定位</a:t>
            </a:r>
            <a:r>
              <a:rPr lang="en-US" altLang="zh-CN" dirty="0"/>
              <a:t>PC</a:t>
            </a:r>
            <a:r>
              <a:rPr lang="zh-CN" altLang="en-US" dirty="0"/>
              <a:t>相对引用</a:t>
            </a:r>
          </a:p>
        </p:txBody>
      </p:sp>
      <p:pic>
        <p:nvPicPr>
          <p:cNvPr id="3" name="图片 2">
            <a:extLst>
              <a:ext uri="{FF2B5EF4-FFF2-40B4-BE49-F238E27FC236}">
                <a16:creationId xmlns:a16="http://schemas.microsoft.com/office/drawing/2014/main" id="{93C29BFE-9C26-418A-BED8-1FC0029FB459}"/>
              </a:ext>
            </a:extLst>
          </p:cNvPr>
          <p:cNvPicPr>
            <a:picLocks noChangeAspect="1"/>
          </p:cNvPicPr>
          <p:nvPr/>
        </p:nvPicPr>
        <p:blipFill>
          <a:blip r:embed="rId3"/>
          <a:stretch>
            <a:fillRect/>
          </a:stretch>
        </p:blipFill>
        <p:spPr>
          <a:xfrm>
            <a:off x="1024128" y="2084832"/>
            <a:ext cx="8910320" cy="4661995"/>
          </a:xfrm>
          <a:prstGeom prst="rect">
            <a:avLst/>
          </a:prstGeom>
        </p:spPr>
      </p:pic>
    </p:spTree>
    <p:extLst>
      <p:ext uri="{BB962C8B-B14F-4D97-AF65-F5344CB8AC3E}">
        <p14:creationId xmlns:p14="http://schemas.microsoft.com/office/powerpoint/2010/main" val="4249858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D66E84-D35C-4922-9A2B-B36C907E389A}"/>
              </a:ext>
            </a:extLst>
          </p:cNvPr>
          <p:cNvSpPr>
            <a:spLocks noGrp="1"/>
          </p:cNvSpPr>
          <p:nvPr>
            <p:ph type="title"/>
          </p:nvPr>
        </p:nvSpPr>
        <p:spPr/>
        <p:txBody>
          <a:bodyPr/>
          <a:lstStyle/>
          <a:p>
            <a:r>
              <a:rPr lang="zh-CN" altLang="en-US" dirty="0"/>
              <a:t>重定位绝对引用</a:t>
            </a:r>
          </a:p>
        </p:txBody>
      </p:sp>
      <p:pic>
        <p:nvPicPr>
          <p:cNvPr id="7" name="内容占位符 6">
            <a:extLst>
              <a:ext uri="{FF2B5EF4-FFF2-40B4-BE49-F238E27FC236}">
                <a16:creationId xmlns:a16="http://schemas.microsoft.com/office/drawing/2014/main" id="{DC106EE1-3470-4C65-9032-F7DE72D987F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24128" y="1803684"/>
            <a:ext cx="8007762" cy="1289116"/>
          </a:xfrm>
        </p:spPr>
      </p:pic>
      <p:pic>
        <p:nvPicPr>
          <p:cNvPr id="9" name="图片 8">
            <a:extLst>
              <a:ext uri="{FF2B5EF4-FFF2-40B4-BE49-F238E27FC236}">
                <a16:creationId xmlns:a16="http://schemas.microsoft.com/office/drawing/2014/main" id="{29CCA669-34DA-42C9-A4CE-0C1462ED7F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4128" y="3092005"/>
            <a:ext cx="8490386" cy="2438525"/>
          </a:xfrm>
          <a:prstGeom prst="rect">
            <a:avLst/>
          </a:prstGeom>
        </p:spPr>
      </p:pic>
      <p:pic>
        <p:nvPicPr>
          <p:cNvPr id="13" name="图片 12">
            <a:extLst>
              <a:ext uri="{FF2B5EF4-FFF2-40B4-BE49-F238E27FC236}">
                <a16:creationId xmlns:a16="http://schemas.microsoft.com/office/drawing/2014/main" id="{ECBA32BA-ABB4-402A-BBD5-A81671EA204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9389" y="5530530"/>
            <a:ext cx="5086611" cy="1270065"/>
          </a:xfrm>
          <a:prstGeom prst="rect">
            <a:avLst/>
          </a:prstGeom>
        </p:spPr>
      </p:pic>
    </p:spTree>
    <p:extLst>
      <p:ext uri="{BB962C8B-B14F-4D97-AF65-F5344CB8AC3E}">
        <p14:creationId xmlns:p14="http://schemas.microsoft.com/office/powerpoint/2010/main" val="7839266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4E00DD-4B6E-462E-AEB2-DBF16419CED3}"/>
              </a:ext>
            </a:extLst>
          </p:cNvPr>
          <p:cNvSpPr>
            <a:spLocks noGrp="1"/>
          </p:cNvSpPr>
          <p:nvPr>
            <p:ph type="title"/>
          </p:nvPr>
        </p:nvSpPr>
        <p:spPr/>
        <p:txBody>
          <a:bodyPr/>
          <a:lstStyle/>
          <a:p>
            <a:r>
              <a:rPr lang="zh-CN" altLang="en-US" dirty="0"/>
              <a:t>什么是链接？</a:t>
            </a:r>
          </a:p>
        </p:txBody>
      </p:sp>
      <p:sp>
        <p:nvSpPr>
          <p:cNvPr id="3" name="内容占位符 2">
            <a:extLst>
              <a:ext uri="{FF2B5EF4-FFF2-40B4-BE49-F238E27FC236}">
                <a16:creationId xmlns:a16="http://schemas.microsoft.com/office/drawing/2014/main" id="{BF8979D5-01F8-44AF-977B-ED0D768446DA}"/>
              </a:ext>
            </a:extLst>
          </p:cNvPr>
          <p:cNvSpPr>
            <a:spLocks noGrp="1"/>
          </p:cNvSpPr>
          <p:nvPr>
            <p:ph idx="1"/>
          </p:nvPr>
        </p:nvSpPr>
        <p:spPr/>
        <p:txBody>
          <a:bodyPr/>
          <a:lstStyle/>
          <a:p>
            <a:pPr>
              <a:buFont typeface="Wingdings" panose="05000000000000000000" pitchFamily="2" charset="2"/>
              <a:buChar char="l"/>
            </a:pPr>
            <a:r>
              <a:rPr lang="zh-CN" altLang="en-US" sz="2800" dirty="0"/>
              <a:t>链接是将各种代码和数据片段收集并组合成为一个单一文件的过程，这个文件可被加载（复制）到内存并执行</a:t>
            </a:r>
            <a:endParaRPr lang="en-US" altLang="zh-CN" sz="2800" dirty="0"/>
          </a:p>
          <a:p>
            <a:pPr>
              <a:buFont typeface="Wingdings" panose="05000000000000000000" pitchFamily="2" charset="2"/>
              <a:buChar char="l"/>
            </a:pPr>
            <a:r>
              <a:rPr lang="zh-CN" altLang="en-US" sz="2800" dirty="0"/>
              <a:t>链接可以执行于编译时、加载时和运行时</a:t>
            </a:r>
            <a:endParaRPr lang="en-US" altLang="zh-CN" sz="2800" dirty="0"/>
          </a:p>
          <a:p>
            <a:pPr>
              <a:buFont typeface="Wingdings" panose="05000000000000000000" pitchFamily="2" charset="2"/>
              <a:buChar char="l"/>
            </a:pPr>
            <a:r>
              <a:rPr lang="zh-CN" altLang="en-US" sz="2800" dirty="0"/>
              <a:t>由链接器自动执行</a:t>
            </a:r>
            <a:endParaRPr lang="en-US" altLang="zh-CN" sz="2800" dirty="0"/>
          </a:p>
          <a:p>
            <a:pPr>
              <a:buFont typeface="Wingdings" panose="05000000000000000000" pitchFamily="2" charset="2"/>
              <a:buChar char="l"/>
            </a:pPr>
            <a:r>
              <a:rPr lang="zh-CN" altLang="en-US" sz="2800" dirty="0"/>
              <a:t>链接使得分离编译成为可能</a:t>
            </a:r>
            <a:endParaRPr lang="en-US" altLang="zh-CN" sz="2800" dirty="0"/>
          </a:p>
          <a:p>
            <a:pPr>
              <a:buFont typeface="Wingdings" panose="05000000000000000000" pitchFamily="2" charset="2"/>
              <a:buChar char="l"/>
            </a:pPr>
            <a:endParaRPr lang="zh-CN" altLang="en-US" dirty="0"/>
          </a:p>
        </p:txBody>
      </p:sp>
    </p:spTree>
    <p:extLst>
      <p:ext uri="{BB962C8B-B14F-4D97-AF65-F5344CB8AC3E}">
        <p14:creationId xmlns:p14="http://schemas.microsoft.com/office/powerpoint/2010/main" val="26955138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D66E84-D35C-4922-9A2B-B36C907E389A}"/>
              </a:ext>
            </a:extLst>
          </p:cNvPr>
          <p:cNvSpPr>
            <a:spLocks noGrp="1"/>
          </p:cNvSpPr>
          <p:nvPr>
            <p:ph type="title"/>
          </p:nvPr>
        </p:nvSpPr>
        <p:spPr/>
        <p:txBody>
          <a:bodyPr/>
          <a:lstStyle/>
          <a:p>
            <a:r>
              <a:rPr lang="zh-CN" altLang="en-US" dirty="0"/>
              <a:t>重定位绝对引用</a:t>
            </a:r>
          </a:p>
        </p:txBody>
      </p:sp>
      <p:pic>
        <p:nvPicPr>
          <p:cNvPr id="6" name="内容占位符 5">
            <a:extLst>
              <a:ext uri="{FF2B5EF4-FFF2-40B4-BE49-F238E27FC236}">
                <a16:creationId xmlns:a16="http://schemas.microsoft.com/office/drawing/2014/main" id="{62BBF54F-EC0F-42B9-B786-A2D33C26AC4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24128" y="1879600"/>
            <a:ext cx="7859242" cy="4602480"/>
          </a:xfrm>
        </p:spPr>
      </p:pic>
    </p:spTree>
    <p:extLst>
      <p:ext uri="{BB962C8B-B14F-4D97-AF65-F5344CB8AC3E}">
        <p14:creationId xmlns:p14="http://schemas.microsoft.com/office/powerpoint/2010/main" val="6555551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E9FAAE-1BFC-4B67-AE58-F5D872A9E2F2}"/>
              </a:ext>
            </a:extLst>
          </p:cNvPr>
          <p:cNvSpPr>
            <a:spLocks noGrp="1"/>
          </p:cNvSpPr>
          <p:nvPr>
            <p:ph type="title"/>
          </p:nvPr>
        </p:nvSpPr>
        <p:spPr/>
        <p:txBody>
          <a:bodyPr/>
          <a:lstStyle/>
          <a:p>
            <a:r>
              <a:rPr lang="zh-CN" altLang="en-US" dirty="0"/>
              <a:t>加载可执行目标文件</a:t>
            </a:r>
          </a:p>
        </p:txBody>
      </p:sp>
      <p:pic>
        <p:nvPicPr>
          <p:cNvPr id="10" name="图片 9">
            <a:extLst>
              <a:ext uri="{FF2B5EF4-FFF2-40B4-BE49-F238E27FC236}">
                <a16:creationId xmlns:a16="http://schemas.microsoft.com/office/drawing/2014/main" id="{D5039EDD-913A-4300-B68D-6A0685AE2C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1338" y="1991267"/>
            <a:ext cx="5721644" cy="3606985"/>
          </a:xfrm>
          <a:prstGeom prst="rect">
            <a:avLst/>
          </a:prstGeom>
        </p:spPr>
      </p:pic>
      <p:pic>
        <p:nvPicPr>
          <p:cNvPr id="12" name="图片 11">
            <a:extLst>
              <a:ext uri="{FF2B5EF4-FFF2-40B4-BE49-F238E27FC236}">
                <a16:creationId xmlns:a16="http://schemas.microsoft.com/office/drawing/2014/main" id="{95776FD8-45D9-4688-B3AF-CDCD2C74BF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03248" y="1691656"/>
            <a:ext cx="5137414" cy="4616687"/>
          </a:xfrm>
          <a:prstGeom prst="rect">
            <a:avLst/>
          </a:prstGeom>
        </p:spPr>
      </p:pic>
    </p:spTree>
    <p:extLst>
      <p:ext uri="{BB962C8B-B14F-4D97-AF65-F5344CB8AC3E}">
        <p14:creationId xmlns:p14="http://schemas.microsoft.com/office/powerpoint/2010/main" val="11979212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BA35B9-6D06-45AE-BA6D-CCFE231AF3D8}"/>
              </a:ext>
            </a:extLst>
          </p:cNvPr>
          <p:cNvSpPr>
            <a:spLocks noGrp="1"/>
          </p:cNvSpPr>
          <p:nvPr>
            <p:ph type="title"/>
          </p:nvPr>
        </p:nvSpPr>
        <p:spPr/>
        <p:txBody>
          <a:bodyPr/>
          <a:lstStyle/>
          <a:p>
            <a:r>
              <a:rPr lang="zh-CN" altLang="en-US" dirty="0"/>
              <a:t>动态链接共享库</a:t>
            </a:r>
          </a:p>
        </p:txBody>
      </p:sp>
      <p:sp>
        <p:nvSpPr>
          <p:cNvPr id="3" name="内容占位符 2">
            <a:extLst>
              <a:ext uri="{FF2B5EF4-FFF2-40B4-BE49-F238E27FC236}">
                <a16:creationId xmlns:a16="http://schemas.microsoft.com/office/drawing/2014/main" id="{998A0AF0-5BEB-44E8-9BB6-10B74C4D846E}"/>
              </a:ext>
            </a:extLst>
          </p:cNvPr>
          <p:cNvSpPr>
            <a:spLocks noGrp="1"/>
          </p:cNvSpPr>
          <p:nvPr>
            <p:ph idx="1"/>
          </p:nvPr>
        </p:nvSpPr>
        <p:spPr>
          <a:xfrm>
            <a:off x="558800" y="1966086"/>
            <a:ext cx="7048264" cy="4023360"/>
          </a:xfrm>
        </p:spPr>
        <p:txBody>
          <a:bodyPr>
            <a:normAutofit fontScale="92500" lnSpcReduction="10000"/>
          </a:bodyPr>
          <a:lstStyle/>
          <a:p>
            <a:r>
              <a:rPr lang="zh-CN" altLang="en-US" dirty="0"/>
              <a:t>静态库的缺点：需要定期更新与维护；很多标准函数被重复赋值到运行内存中</a:t>
            </a:r>
            <a:endParaRPr lang="en-US" altLang="zh-CN" dirty="0"/>
          </a:p>
          <a:p>
            <a:r>
              <a:rPr lang="zh-CN" altLang="en-US" dirty="0"/>
              <a:t>共享库是可以在运行或加载时，加载到内存任意位置的目标模块。后缀</a:t>
            </a:r>
            <a:r>
              <a:rPr lang="en-US" altLang="zh-CN" dirty="0"/>
              <a:t>.so</a:t>
            </a:r>
          </a:p>
          <a:p>
            <a:r>
              <a:rPr lang="zh-CN" altLang="en-US" dirty="0"/>
              <a:t>加载时链接：一个库只有一个</a:t>
            </a:r>
            <a:r>
              <a:rPr lang="en-US" altLang="zh-CN" dirty="0"/>
              <a:t>.so</a:t>
            </a:r>
            <a:r>
              <a:rPr lang="zh-CN" altLang="en-US" dirty="0"/>
              <a:t>文件，所有引用它的目标文件共享它的代码和数据（而不是复制）</a:t>
            </a:r>
            <a:endParaRPr lang="en-US" altLang="zh-CN" dirty="0"/>
          </a:p>
          <a:p>
            <a:r>
              <a:rPr lang="zh-CN" altLang="en-US" dirty="0"/>
              <a:t>运行时链接：在内存中，一个共享库的</a:t>
            </a:r>
            <a:r>
              <a:rPr lang="en-US" altLang="zh-CN" dirty="0"/>
              <a:t>.text</a:t>
            </a:r>
            <a:r>
              <a:rPr lang="zh-CN" altLang="en-US" dirty="0"/>
              <a:t>节的副本可以被不同的正在运行的进程共享。</a:t>
            </a:r>
            <a:endParaRPr lang="en-US" altLang="zh-CN" dirty="0"/>
          </a:p>
          <a:p>
            <a:r>
              <a:rPr lang="zh-CN" altLang="en-US" dirty="0"/>
              <a:t>创建共享库：</a:t>
            </a:r>
            <a:endParaRPr lang="en-US" altLang="zh-CN" dirty="0"/>
          </a:p>
          <a:p>
            <a:r>
              <a:rPr lang="en-US" altLang="zh-CN" dirty="0"/>
              <a:t>Linux&gt; </a:t>
            </a:r>
            <a:r>
              <a:rPr lang="en-US" altLang="zh-CN" dirty="0" err="1"/>
              <a:t>gcc</a:t>
            </a:r>
            <a:r>
              <a:rPr lang="en-US" altLang="zh-CN" dirty="0"/>
              <a:t> –shared –</a:t>
            </a:r>
            <a:r>
              <a:rPr lang="en-US" altLang="zh-CN" dirty="0" err="1"/>
              <a:t>fpic</a:t>
            </a:r>
            <a:r>
              <a:rPr lang="en-US" altLang="zh-CN" dirty="0"/>
              <a:t> –o libvector.so </a:t>
            </a:r>
            <a:r>
              <a:rPr lang="en-US" altLang="zh-CN" dirty="0" err="1"/>
              <a:t>addvec.c</a:t>
            </a:r>
            <a:r>
              <a:rPr lang="en-US" altLang="zh-CN" dirty="0"/>
              <a:t> </a:t>
            </a:r>
            <a:r>
              <a:rPr lang="en-US" altLang="zh-CN" dirty="0" err="1"/>
              <a:t>multvec.c</a:t>
            </a:r>
            <a:endParaRPr lang="en-US" altLang="zh-CN" dirty="0"/>
          </a:p>
          <a:p>
            <a:r>
              <a:rPr lang="zh-CN" altLang="en-US" dirty="0"/>
              <a:t>运行时链接使用</a:t>
            </a:r>
            <a:r>
              <a:rPr lang="en-US" altLang="zh-CN" dirty="0" err="1"/>
              <a:t>dlopen</a:t>
            </a:r>
            <a:r>
              <a:rPr lang="zh-CN" altLang="en-US" dirty="0"/>
              <a:t>函数</a:t>
            </a:r>
            <a:endParaRPr lang="en-US" altLang="zh-CN" dirty="0"/>
          </a:p>
        </p:txBody>
      </p:sp>
      <p:pic>
        <p:nvPicPr>
          <p:cNvPr id="6" name="图片 5">
            <a:extLst>
              <a:ext uri="{FF2B5EF4-FFF2-40B4-BE49-F238E27FC236}">
                <a16:creationId xmlns:a16="http://schemas.microsoft.com/office/drawing/2014/main" id="{6BA0958B-53DC-4116-BF52-AEF273993A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07064" y="987299"/>
            <a:ext cx="4584936" cy="4883401"/>
          </a:xfrm>
          <a:prstGeom prst="rect">
            <a:avLst/>
          </a:prstGeom>
        </p:spPr>
      </p:pic>
    </p:spTree>
    <p:extLst>
      <p:ext uri="{BB962C8B-B14F-4D97-AF65-F5344CB8AC3E}">
        <p14:creationId xmlns:p14="http://schemas.microsoft.com/office/powerpoint/2010/main" val="4751043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F31879-708D-4CA4-B08D-F338E10D49E3}"/>
              </a:ext>
            </a:extLst>
          </p:cNvPr>
          <p:cNvSpPr>
            <a:spLocks noGrp="1"/>
          </p:cNvSpPr>
          <p:nvPr>
            <p:ph type="title"/>
          </p:nvPr>
        </p:nvSpPr>
        <p:spPr/>
        <p:txBody>
          <a:bodyPr/>
          <a:lstStyle/>
          <a:p>
            <a:r>
              <a:rPr lang="zh-CN" altLang="en-US" dirty="0"/>
              <a:t>库打桩机制</a:t>
            </a:r>
          </a:p>
        </p:txBody>
      </p:sp>
      <p:sp>
        <p:nvSpPr>
          <p:cNvPr id="3" name="内容占位符 2">
            <a:extLst>
              <a:ext uri="{FF2B5EF4-FFF2-40B4-BE49-F238E27FC236}">
                <a16:creationId xmlns:a16="http://schemas.microsoft.com/office/drawing/2014/main" id="{F5E57D78-3E76-489D-B0B1-6D8AF16771C0}"/>
              </a:ext>
            </a:extLst>
          </p:cNvPr>
          <p:cNvSpPr>
            <a:spLocks noGrp="1"/>
          </p:cNvSpPr>
          <p:nvPr>
            <p:ph idx="1"/>
          </p:nvPr>
        </p:nvSpPr>
        <p:spPr/>
        <p:txBody>
          <a:bodyPr/>
          <a:lstStyle/>
          <a:p>
            <a:r>
              <a:rPr lang="zh-CN" altLang="en-US" dirty="0"/>
              <a:t>库打桩，截获对共享库函数的调用，取而代之执行自己的代码。可以追踪对某个库函数的调用次数，验证和追踪输入输出，甚至可以替换函数。</a:t>
            </a:r>
            <a:endParaRPr lang="en-US" altLang="zh-CN" dirty="0"/>
          </a:p>
          <a:p>
            <a:r>
              <a:rPr lang="zh-CN" altLang="en-US" dirty="0"/>
              <a:t>基本思想：给定需要打桩的目标函数，创建包装函数，原型与目标函数一样。</a:t>
            </a:r>
            <a:endParaRPr lang="en-US" altLang="zh-CN" dirty="0"/>
          </a:p>
          <a:p>
            <a:r>
              <a:rPr lang="zh-CN" altLang="en-US" dirty="0"/>
              <a:t>可以发生在编译时、链接时和运行时。</a:t>
            </a:r>
            <a:endParaRPr lang="en-US" altLang="zh-CN" dirty="0"/>
          </a:p>
          <a:p>
            <a:r>
              <a:rPr lang="zh-CN" altLang="en-US" dirty="0"/>
              <a:t>示例程序调用</a:t>
            </a:r>
            <a:r>
              <a:rPr lang="en-US" altLang="zh-CN" dirty="0"/>
              <a:t>malloc</a:t>
            </a:r>
            <a:r>
              <a:rPr lang="zh-CN" altLang="en-US" dirty="0"/>
              <a:t>和</a:t>
            </a:r>
            <a:r>
              <a:rPr lang="en-US" altLang="zh-CN" dirty="0"/>
              <a:t>free</a:t>
            </a:r>
            <a:r>
              <a:rPr lang="zh-CN" altLang="en-US" dirty="0"/>
              <a:t>函数，从堆中分配一个</a:t>
            </a:r>
            <a:r>
              <a:rPr lang="en-US" altLang="zh-CN" dirty="0"/>
              <a:t>32</a:t>
            </a:r>
            <a:r>
              <a:rPr lang="zh-CN" altLang="en-US" dirty="0"/>
              <a:t>字节的块，返回指针，然后把块放回去。</a:t>
            </a:r>
            <a:endParaRPr lang="en-US" altLang="zh-CN" dirty="0"/>
          </a:p>
          <a:p>
            <a:pPr marL="0" indent="0">
              <a:buNone/>
            </a:pPr>
            <a:endParaRPr lang="en-US" altLang="zh-CN" dirty="0"/>
          </a:p>
        </p:txBody>
      </p:sp>
    </p:spTree>
    <p:extLst>
      <p:ext uri="{BB962C8B-B14F-4D97-AF65-F5344CB8AC3E}">
        <p14:creationId xmlns:p14="http://schemas.microsoft.com/office/powerpoint/2010/main" val="22215269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245690-A4F0-4AF9-95FB-02BEC7A5DA32}"/>
              </a:ext>
            </a:extLst>
          </p:cNvPr>
          <p:cNvSpPr>
            <a:spLocks noGrp="1"/>
          </p:cNvSpPr>
          <p:nvPr>
            <p:ph type="title"/>
          </p:nvPr>
        </p:nvSpPr>
        <p:spPr/>
        <p:txBody>
          <a:bodyPr/>
          <a:lstStyle/>
          <a:p>
            <a:r>
              <a:rPr lang="zh-CN" altLang="en-US" dirty="0"/>
              <a:t>编译时打桩</a:t>
            </a:r>
          </a:p>
        </p:txBody>
      </p:sp>
      <p:pic>
        <p:nvPicPr>
          <p:cNvPr id="5" name="内容占位符 4">
            <a:extLst>
              <a:ext uri="{FF2B5EF4-FFF2-40B4-BE49-F238E27FC236}">
                <a16:creationId xmlns:a16="http://schemas.microsoft.com/office/drawing/2014/main" id="{21A3A5D2-494C-4CCA-8207-D9C97AF1DDD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24128" y="2044629"/>
            <a:ext cx="8642794" cy="2768742"/>
          </a:xfrm>
        </p:spPr>
      </p:pic>
    </p:spTree>
    <p:extLst>
      <p:ext uri="{BB962C8B-B14F-4D97-AF65-F5344CB8AC3E}">
        <p14:creationId xmlns:p14="http://schemas.microsoft.com/office/powerpoint/2010/main" val="8636395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53E562-CA9A-48EC-A904-D64D67DB0374}"/>
              </a:ext>
            </a:extLst>
          </p:cNvPr>
          <p:cNvSpPr>
            <a:spLocks noGrp="1"/>
          </p:cNvSpPr>
          <p:nvPr>
            <p:ph type="title"/>
          </p:nvPr>
        </p:nvSpPr>
        <p:spPr/>
        <p:txBody>
          <a:bodyPr/>
          <a:lstStyle/>
          <a:p>
            <a:r>
              <a:rPr lang="zh-CN" altLang="en-US" dirty="0"/>
              <a:t>链接时打桩</a:t>
            </a:r>
          </a:p>
        </p:txBody>
      </p:sp>
      <p:pic>
        <p:nvPicPr>
          <p:cNvPr id="9" name="图片 8">
            <a:extLst>
              <a:ext uri="{FF2B5EF4-FFF2-40B4-BE49-F238E27FC236}">
                <a16:creationId xmlns:a16="http://schemas.microsoft.com/office/drawing/2014/main" id="{C8AF46F1-E395-445B-A08F-599998B6A5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4128" y="1911096"/>
            <a:ext cx="6845652" cy="4946904"/>
          </a:xfrm>
          <a:prstGeom prst="rect">
            <a:avLst/>
          </a:prstGeom>
        </p:spPr>
      </p:pic>
      <p:pic>
        <p:nvPicPr>
          <p:cNvPr id="5" name="内容占位符 4">
            <a:extLst>
              <a:ext uri="{FF2B5EF4-FFF2-40B4-BE49-F238E27FC236}">
                <a16:creationId xmlns:a16="http://schemas.microsoft.com/office/drawing/2014/main" id="{7EF93E07-BBB9-4ECC-A940-A947971C9147}"/>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105408" y="1911096"/>
            <a:ext cx="8503087" cy="1028753"/>
          </a:xfrm>
        </p:spPr>
      </p:pic>
    </p:spTree>
    <p:extLst>
      <p:ext uri="{BB962C8B-B14F-4D97-AF65-F5344CB8AC3E}">
        <p14:creationId xmlns:p14="http://schemas.microsoft.com/office/powerpoint/2010/main" val="20489055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CCDB40-711D-4657-8B70-C2D5F581C205}"/>
              </a:ext>
            </a:extLst>
          </p:cNvPr>
          <p:cNvSpPr>
            <a:spLocks noGrp="1"/>
          </p:cNvSpPr>
          <p:nvPr>
            <p:ph type="title"/>
          </p:nvPr>
        </p:nvSpPr>
        <p:spPr/>
        <p:txBody>
          <a:bodyPr/>
          <a:lstStyle/>
          <a:p>
            <a:r>
              <a:rPr lang="zh-CN" altLang="en-US" dirty="0"/>
              <a:t>运行时打桩</a:t>
            </a:r>
          </a:p>
        </p:txBody>
      </p:sp>
      <p:pic>
        <p:nvPicPr>
          <p:cNvPr id="7" name="图片 6">
            <a:extLst>
              <a:ext uri="{FF2B5EF4-FFF2-40B4-BE49-F238E27FC236}">
                <a16:creationId xmlns:a16="http://schemas.microsoft.com/office/drawing/2014/main" id="{3FD942AF-17D6-4FC9-9208-2D11D8F46A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4128" y="1765038"/>
            <a:ext cx="8115717" cy="5092962"/>
          </a:xfrm>
          <a:prstGeom prst="rect">
            <a:avLst/>
          </a:prstGeom>
        </p:spPr>
      </p:pic>
      <p:pic>
        <p:nvPicPr>
          <p:cNvPr id="5" name="内容占位符 4">
            <a:extLst>
              <a:ext uri="{FF2B5EF4-FFF2-40B4-BE49-F238E27FC236}">
                <a16:creationId xmlns:a16="http://schemas.microsoft.com/office/drawing/2014/main" id="{3FD56CEC-462E-4FE7-BEAC-4B0F2388B7C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24128" y="1765038"/>
            <a:ext cx="8509437" cy="1244664"/>
          </a:xfrm>
        </p:spPr>
      </p:pic>
    </p:spTree>
    <p:extLst>
      <p:ext uri="{BB962C8B-B14F-4D97-AF65-F5344CB8AC3E}">
        <p14:creationId xmlns:p14="http://schemas.microsoft.com/office/powerpoint/2010/main" val="30788329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3E1BAE-B3C1-48CB-99A1-4F1092DE5593}"/>
              </a:ext>
            </a:extLst>
          </p:cNvPr>
          <p:cNvSpPr>
            <a:spLocks noGrp="1"/>
          </p:cNvSpPr>
          <p:nvPr>
            <p:ph type="title"/>
          </p:nvPr>
        </p:nvSpPr>
        <p:spPr/>
        <p:txBody>
          <a:bodyPr/>
          <a:lstStyle/>
          <a:p>
            <a:r>
              <a:rPr lang="zh-CN" altLang="en-US" dirty="0"/>
              <a:t>运行时打桩</a:t>
            </a:r>
          </a:p>
        </p:txBody>
      </p:sp>
      <p:pic>
        <p:nvPicPr>
          <p:cNvPr id="5" name="内容占位符 4">
            <a:extLst>
              <a:ext uri="{FF2B5EF4-FFF2-40B4-BE49-F238E27FC236}">
                <a16:creationId xmlns:a16="http://schemas.microsoft.com/office/drawing/2014/main" id="{FA0B57F5-59FF-4708-9CAC-1A8D1CB98B6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24127" y="1920240"/>
            <a:ext cx="7470411" cy="4352544"/>
          </a:xfrm>
        </p:spPr>
      </p:pic>
    </p:spTree>
    <p:extLst>
      <p:ext uri="{BB962C8B-B14F-4D97-AF65-F5344CB8AC3E}">
        <p14:creationId xmlns:p14="http://schemas.microsoft.com/office/powerpoint/2010/main" val="28730643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544DF0-DD0B-43E0-8935-50938035A0F5}"/>
              </a:ext>
            </a:extLst>
          </p:cNvPr>
          <p:cNvSpPr>
            <a:spLocks noGrp="1"/>
          </p:cNvSpPr>
          <p:nvPr>
            <p:ph type="title"/>
          </p:nvPr>
        </p:nvSpPr>
        <p:spPr/>
        <p:txBody>
          <a:bodyPr/>
          <a:lstStyle/>
          <a:p>
            <a:r>
              <a:rPr lang="zh-CN" altLang="en-US" dirty="0"/>
              <a:t>编译的过程</a:t>
            </a:r>
          </a:p>
        </p:txBody>
      </p:sp>
      <p:sp>
        <p:nvSpPr>
          <p:cNvPr id="3" name="内容占位符 2">
            <a:extLst>
              <a:ext uri="{FF2B5EF4-FFF2-40B4-BE49-F238E27FC236}">
                <a16:creationId xmlns:a16="http://schemas.microsoft.com/office/drawing/2014/main" id="{F45299BB-F83B-4807-87F3-CEA4F177F164}"/>
              </a:ext>
            </a:extLst>
          </p:cNvPr>
          <p:cNvSpPr>
            <a:spLocks noGrp="1"/>
          </p:cNvSpPr>
          <p:nvPr>
            <p:ph idx="1"/>
          </p:nvPr>
        </p:nvSpPr>
        <p:spPr>
          <a:xfrm>
            <a:off x="1024127" y="1960880"/>
            <a:ext cx="9720073" cy="4023360"/>
          </a:xfrm>
        </p:spPr>
        <p:txBody>
          <a:bodyPr/>
          <a:lstStyle/>
          <a:p>
            <a:pPr>
              <a:buFont typeface="Wingdings" panose="05000000000000000000" pitchFamily="2" charset="2"/>
              <a:buChar char="l"/>
            </a:pPr>
            <a:r>
              <a:rPr lang="zh-CN" altLang="en-US" dirty="0"/>
              <a:t>编译器驱动程序</a:t>
            </a:r>
            <a:r>
              <a:rPr lang="en-US" altLang="zh-CN" dirty="0" err="1"/>
              <a:t>gcc</a:t>
            </a:r>
            <a:endParaRPr lang="en-US" altLang="zh-CN" dirty="0"/>
          </a:p>
          <a:p>
            <a:pPr>
              <a:buFont typeface="Wingdings" panose="05000000000000000000" pitchFamily="2" charset="2"/>
              <a:buChar char="l"/>
            </a:pPr>
            <a:r>
              <a:rPr lang="en-US" altLang="zh-CN" dirty="0"/>
              <a:t>C</a:t>
            </a:r>
            <a:r>
              <a:rPr lang="zh-CN" altLang="en-US" dirty="0"/>
              <a:t>预处理器（</a:t>
            </a:r>
            <a:r>
              <a:rPr lang="en-US" altLang="zh-CN" dirty="0" err="1"/>
              <a:t>cpp</a:t>
            </a:r>
            <a:r>
              <a:rPr lang="zh-CN" altLang="en-US" dirty="0"/>
              <a:t>）：</a:t>
            </a:r>
            <a:r>
              <a:rPr lang="en-US" altLang="zh-CN" dirty="0" err="1"/>
              <a:t>main.c</a:t>
            </a:r>
            <a:r>
              <a:rPr lang="en-US" altLang="zh-CN" dirty="0" err="1">
                <a:sym typeface="Wingdings" panose="05000000000000000000" pitchFamily="2" charset="2"/>
              </a:rPr>
              <a:t>main.i</a:t>
            </a:r>
            <a:r>
              <a:rPr lang="zh-CN" altLang="en-US" dirty="0">
                <a:sym typeface="Wingdings" panose="05000000000000000000" pitchFamily="2" charset="2"/>
              </a:rPr>
              <a:t>（</a:t>
            </a:r>
            <a:r>
              <a:rPr lang="en-US" altLang="zh-CN" dirty="0">
                <a:sym typeface="Wingdings" panose="05000000000000000000" pitchFamily="2" charset="2"/>
              </a:rPr>
              <a:t>ASCII</a:t>
            </a:r>
            <a:r>
              <a:rPr lang="zh-CN" altLang="en-US" dirty="0">
                <a:sym typeface="Wingdings" panose="05000000000000000000" pitchFamily="2" charset="2"/>
              </a:rPr>
              <a:t>码中间文件）</a:t>
            </a:r>
            <a:endParaRPr lang="en-US" altLang="zh-CN" dirty="0">
              <a:sym typeface="Wingdings" panose="05000000000000000000" pitchFamily="2" charset="2"/>
            </a:endParaRPr>
          </a:p>
          <a:p>
            <a:pPr>
              <a:buFont typeface="Wingdings" panose="05000000000000000000" pitchFamily="2" charset="2"/>
              <a:buChar char="l"/>
            </a:pPr>
            <a:r>
              <a:rPr lang="en-US" altLang="zh-CN" dirty="0">
                <a:sym typeface="Wingdings" panose="05000000000000000000" pitchFamily="2" charset="2"/>
              </a:rPr>
              <a:t>C</a:t>
            </a:r>
            <a:r>
              <a:rPr lang="zh-CN" altLang="en-US" dirty="0">
                <a:sym typeface="Wingdings" panose="05000000000000000000" pitchFamily="2" charset="2"/>
              </a:rPr>
              <a:t>编译器（</a:t>
            </a:r>
            <a:r>
              <a:rPr lang="en-US" altLang="zh-CN" dirty="0">
                <a:sym typeface="Wingdings" panose="05000000000000000000" pitchFamily="2" charset="2"/>
              </a:rPr>
              <a:t>cc1</a:t>
            </a:r>
            <a:r>
              <a:rPr lang="zh-CN" altLang="en-US" dirty="0">
                <a:sym typeface="Wingdings" panose="05000000000000000000" pitchFamily="2" charset="2"/>
              </a:rPr>
              <a:t>）：</a:t>
            </a:r>
            <a:r>
              <a:rPr lang="en-US" altLang="zh-CN" dirty="0" err="1">
                <a:sym typeface="Wingdings" panose="05000000000000000000" pitchFamily="2" charset="2"/>
              </a:rPr>
              <a:t>main.imain.s</a:t>
            </a:r>
            <a:r>
              <a:rPr lang="zh-CN" altLang="en-US" dirty="0">
                <a:sym typeface="Wingdings" panose="05000000000000000000" pitchFamily="2" charset="2"/>
              </a:rPr>
              <a:t>（</a:t>
            </a:r>
            <a:r>
              <a:rPr lang="en-US" altLang="zh-CN" dirty="0">
                <a:sym typeface="Wingdings" panose="05000000000000000000" pitchFamily="2" charset="2"/>
              </a:rPr>
              <a:t>ASCII</a:t>
            </a:r>
            <a:r>
              <a:rPr lang="zh-CN" altLang="en-US" dirty="0">
                <a:sym typeface="Wingdings" panose="05000000000000000000" pitchFamily="2" charset="2"/>
              </a:rPr>
              <a:t>码汇编文件）</a:t>
            </a:r>
            <a:endParaRPr lang="en-US" altLang="zh-CN" dirty="0">
              <a:sym typeface="Wingdings" panose="05000000000000000000" pitchFamily="2" charset="2"/>
            </a:endParaRPr>
          </a:p>
          <a:p>
            <a:pPr>
              <a:buFont typeface="Wingdings" panose="05000000000000000000" pitchFamily="2" charset="2"/>
              <a:buChar char="l"/>
            </a:pPr>
            <a:r>
              <a:rPr lang="zh-CN" altLang="en-US" dirty="0">
                <a:sym typeface="Wingdings" panose="05000000000000000000" pitchFamily="2" charset="2"/>
              </a:rPr>
              <a:t>汇编器（</a:t>
            </a:r>
            <a:r>
              <a:rPr lang="en-US" altLang="zh-CN" dirty="0">
                <a:sym typeface="Wingdings" panose="05000000000000000000" pitchFamily="2" charset="2"/>
              </a:rPr>
              <a:t>as</a:t>
            </a:r>
            <a:r>
              <a:rPr lang="zh-CN" altLang="en-US" dirty="0">
                <a:sym typeface="Wingdings" panose="05000000000000000000" pitchFamily="2" charset="2"/>
              </a:rPr>
              <a:t>）：</a:t>
            </a:r>
            <a:r>
              <a:rPr lang="en-US" altLang="zh-CN" dirty="0" err="1">
                <a:sym typeface="Wingdings" panose="05000000000000000000" pitchFamily="2" charset="2"/>
              </a:rPr>
              <a:t>main.smain.o</a:t>
            </a:r>
            <a:r>
              <a:rPr lang="zh-CN" altLang="en-US" dirty="0">
                <a:sym typeface="Wingdings" panose="05000000000000000000" pitchFamily="2" charset="2"/>
              </a:rPr>
              <a:t>（可重定位目标文件）</a:t>
            </a:r>
            <a:endParaRPr lang="en-US" altLang="zh-CN" dirty="0">
              <a:sym typeface="Wingdings" panose="05000000000000000000" pitchFamily="2" charset="2"/>
            </a:endParaRPr>
          </a:p>
          <a:p>
            <a:pPr>
              <a:buFont typeface="Wingdings" panose="05000000000000000000" pitchFamily="2" charset="2"/>
              <a:buChar char="l"/>
            </a:pPr>
            <a:r>
              <a:rPr lang="zh-CN" altLang="en-US" dirty="0">
                <a:sym typeface="Wingdings" panose="05000000000000000000" pitchFamily="2" charset="2"/>
              </a:rPr>
              <a:t>链接器（</a:t>
            </a:r>
            <a:r>
              <a:rPr lang="en-US" altLang="zh-CN" dirty="0" err="1">
                <a:sym typeface="Wingdings" panose="05000000000000000000" pitchFamily="2" charset="2"/>
              </a:rPr>
              <a:t>ld</a:t>
            </a:r>
            <a:r>
              <a:rPr lang="zh-CN" altLang="en-US" dirty="0">
                <a:sym typeface="Wingdings" panose="05000000000000000000" pitchFamily="2" charset="2"/>
              </a:rPr>
              <a:t>）：</a:t>
            </a:r>
            <a:r>
              <a:rPr lang="en-US" altLang="zh-CN" dirty="0" err="1">
                <a:sym typeface="Wingdings" panose="05000000000000000000" pitchFamily="2" charset="2"/>
              </a:rPr>
              <a:t>main.o,sum.o</a:t>
            </a:r>
            <a:r>
              <a:rPr lang="en-US" altLang="zh-CN" dirty="0">
                <a:sym typeface="Wingdings" panose="05000000000000000000" pitchFamily="2" charset="2"/>
              </a:rPr>
              <a:t>……prog</a:t>
            </a:r>
          </a:p>
          <a:p>
            <a:pPr marL="0" indent="0">
              <a:buNone/>
            </a:pPr>
            <a:r>
              <a:rPr lang="en-US" altLang="zh-CN" dirty="0">
                <a:sym typeface="Wingdings" panose="05000000000000000000" pitchFamily="2" charset="2"/>
              </a:rPr>
              <a:t>				      </a:t>
            </a:r>
            <a:r>
              <a:rPr lang="zh-CN" altLang="en-US" dirty="0">
                <a:sym typeface="Wingdings" panose="05000000000000000000" pitchFamily="2" charset="2"/>
              </a:rPr>
              <a:t>（可执行目标文件）</a:t>
            </a:r>
            <a:endParaRPr lang="en-US" altLang="zh-CN" dirty="0">
              <a:sym typeface="Wingdings" panose="05000000000000000000" pitchFamily="2" charset="2"/>
            </a:endParaRPr>
          </a:p>
          <a:p>
            <a:pPr>
              <a:buFont typeface="Wingdings" panose="05000000000000000000" pitchFamily="2" charset="2"/>
              <a:buChar char="l"/>
            </a:pPr>
            <a:r>
              <a:rPr lang="en-US" altLang="zh-CN" dirty="0">
                <a:sym typeface="Wingdings" panose="05000000000000000000" pitchFamily="2" charset="2"/>
              </a:rPr>
              <a:t>Shell</a:t>
            </a:r>
            <a:r>
              <a:rPr lang="zh-CN" altLang="en-US" dirty="0">
                <a:sym typeface="Wingdings" panose="05000000000000000000" pitchFamily="2" charset="2"/>
              </a:rPr>
              <a:t>调用加载器（</a:t>
            </a:r>
            <a:r>
              <a:rPr lang="en-US" altLang="zh-CN" dirty="0">
                <a:sym typeface="Wingdings" panose="05000000000000000000" pitchFamily="2" charset="2"/>
              </a:rPr>
              <a:t>loader</a:t>
            </a:r>
            <a:r>
              <a:rPr lang="zh-CN" altLang="en-US" dirty="0">
                <a:sym typeface="Wingdings" panose="05000000000000000000" pitchFamily="2" charset="2"/>
              </a:rPr>
              <a:t>），把</a:t>
            </a:r>
            <a:r>
              <a:rPr lang="en-US" altLang="zh-CN" dirty="0">
                <a:sym typeface="Wingdings" panose="05000000000000000000" pitchFamily="2" charset="2"/>
              </a:rPr>
              <a:t>prog</a:t>
            </a:r>
            <a:r>
              <a:rPr lang="zh-CN" altLang="en-US" dirty="0">
                <a:sym typeface="Wingdings" panose="05000000000000000000" pitchFamily="2" charset="2"/>
              </a:rPr>
              <a:t>复制到内存，</a:t>
            </a:r>
            <a:endParaRPr lang="en-US" altLang="zh-CN" dirty="0">
              <a:sym typeface="Wingdings" panose="05000000000000000000" pitchFamily="2" charset="2"/>
            </a:endParaRPr>
          </a:p>
          <a:p>
            <a:pPr marL="0" indent="0">
              <a:buNone/>
            </a:pPr>
            <a:r>
              <a:rPr lang="en-US" altLang="zh-CN" dirty="0">
                <a:sym typeface="Wingdings" panose="05000000000000000000" pitchFamily="2" charset="2"/>
              </a:rPr>
              <a:t>  </a:t>
            </a:r>
            <a:r>
              <a:rPr lang="zh-CN" altLang="en-US" dirty="0">
                <a:sym typeface="Wingdings" panose="05000000000000000000" pitchFamily="2" charset="2"/>
              </a:rPr>
              <a:t>并把控制转移到开头</a:t>
            </a:r>
            <a:endParaRPr lang="en-US" altLang="zh-CN" dirty="0"/>
          </a:p>
          <a:p>
            <a:pPr marL="0" indent="0">
              <a:buNone/>
            </a:pPr>
            <a:endParaRPr lang="en-US" altLang="zh-CN" dirty="0"/>
          </a:p>
        </p:txBody>
      </p:sp>
      <p:pic>
        <p:nvPicPr>
          <p:cNvPr id="6" name="图片 5">
            <a:extLst>
              <a:ext uri="{FF2B5EF4-FFF2-40B4-BE49-F238E27FC236}">
                <a16:creationId xmlns:a16="http://schemas.microsoft.com/office/drawing/2014/main" id="{ABC234B4-4789-450B-9767-A61A53039E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551" y="3230880"/>
            <a:ext cx="4571449" cy="3525607"/>
          </a:xfrm>
          <a:prstGeom prst="rect">
            <a:avLst/>
          </a:prstGeom>
        </p:spPr>
      </p:pic>
    </p:spTree>
    <p:extLst>
      <p:ext uri="{BB962C8B-B14F-4D97-AF65-F5344CB8AC3E}">
        <p14:creationId xmlns:p14="http://schemas.microsoft.com/office/powerpoint/2010/main" val="8521113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7FE0F6-D5D1-40A5-AE76-5835959018B2}"/>
              </a:ext>
            </a:extLst>
          </p:cNvPr>
          <p:cNvSpPr>
            <a:spLocks noGrp="1"/>
          </p:cNvSpPr>
          <p:nvPr>
            <p:ph type="title"/>
          </p:nvPr>
        </p:nvSpPr>
        <p:spPr/>
        <p:txBody>
          <a:bodyPr/>
          <a:lstStyle/>
          <a:p>
            <a:r>
              <a:rPr lang="zh-CN" altLang="en-US" dirty="0"/>
              <a:t>静态链接</a:t>
            </a:r>
          </a:p>
        </p:txBody>
      </p:sp>
      <p:sp>
        <p:nvSpPr>
          <p:cNvPr id="3" name="内容占位符 2">
            <a:extLst>
              <a:ext uri="{FF2B5EF4-FFF2-40B4-BE49-F238E27FC236}">
                <a16:creationId xmlns:a16="http://schemas.microsoft.com/office/drawing/2014/main" id="{BE2B5571-3EBC-4772-9BEE-176DAFBDF33E}"/>
              </a:ext>
            </a:extLst>
          </p:cNvPr>
          <p:cNvSpPr>
            <a:spLocks noGrp="1"/>
          </p:cNvSpPr>
          <p:nvPr>
            <p:ph idx="1"/>
          </p:nvPr>
        </p:nvSpPr>
        <p:spPr/>
        <p:txBody>
          <a:bodyPr>
            <a:normAutofit/>
          </a:bodyPr>
          <a:lstStyle/>
          <a:p>
            <a:pPr>
              <a:buFont typeface="Wingdings" panose="05000000000000000000" pitchFamily="2" charset="2"/>
              <a:buChar char="l"/>
            </a:pPr>
            <a:r>
              <a:rPr lang="zh-CN" altLang="en-US" sz="2800" dirty="0"/>
              <a:t>静态链接器以一组可重定位目标文件作为输入，以可执行目标文件作为输出</a:t>
            </a:r>
            <a:endParaRPr lang="en-US" altLang="zh-CN" sz="2800" dirty="0"/>
          </a:p>
          <a:p>
            <a:pPr>
              <a:buFont typeface="Wingdings" panose="05000000000000000000" pitchFamily="2" charset="2"/>
              <a:buChar char="l"/>
            </a:pPr>
            <a:r>
              <a:rPr lang="zh-CN" altLang="en-US" sz="2800" dirty="0"/>
              <a:t>完全链接的、可以加载和运行的</a:t>
            </a:r>
            <a:endParaRPr lang="en-US" altLang="zh-CN" sz="2800" dirty="0"/>
          </a:p>
          <a:p>
            <a:pPr>
              <a:buFont typeface="Wingdings" panose="05000000000000000000" pitchFamily="2" charset="2"/>
              <a:buChar char="l"/>
            </a:pPr>
            <a:r>
              <a:rPr lang="zh-CN" altLang="en-US" sz="2800" dirty="0"/>
              <a:t>两个主要任务：</a:t>
            </a:r>
            <a:endParaRPr lang="en-US" altLang="zh-CN" sz="2800" dirty="0"/>
          </a:p>
          <a:p>
            <a:pPr lvl="1">
              <a:buFont typeface="Wingdings" panose="05000000000000000000" pitchFamily="2" charset="2"/>
              <a:buChar char="l"/>
            </a:pPr>
            <a:r>
              <a:rPr lang="zh-CN" altLang="en-US" sz="2400" dirty="0"/>
              <a:t>符号解析。每个符号对应于一个函数、一个全局变量或一个静态变量。把每个符号引用于一个符号定义相关联</a:t>
            </a:r>
            <a:endParaRPr lang="en-US" altLang="zh-CN" sz="2400" dirty="0"/>
          </a:p>
          <a:p>
            <a:pPr lvl="1">
              <a:buFont typeface="Wingdings" panose="05000000000000000000" pitchFamily="2" charset="2"/>
              <a:buChar char="l"/>
            </a:pPr>
            <a:r>
              <a:rPr lang="zh-CN" altLang="en-US" sz="2400" dirty="0"/>
              <a:t>重定位。编译器和汇编器生成从地址</a:t>
            </a:r>
            <a:r>
              <a:rPr lang="en-US" altLang="zh-CN" sz="2400" dirty="0"/>
              <a:t>0</a:t>
            </a:r>
            <a:r>
              <a:rPr lang="zh-CN" altLang="en-US" sz="2400" dirty="0"/>
              <a:t>开始的代码和数据节。链接器把符号定义与一个内存位置关联起来，以达到重定位，然后修改对这些符号的引用</a:t>
            </a:r>
          </a:p>
        </p:txBody>
      </p:sp>
    </p:spTree>
    <p:extLst>
      <p:ext uri="{BB962C8B-B14F-4D97-AF65-F5344CB8AC3E}">
        <p14:creationId xmlns:p14="http://schemas.microsoft.com/office/powerpoint/2010/main" val="28926567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DF67A2-2CE9-4C35-870F-941B4739D8B6}"/>
              </a:ext>
            </a:extLst>
          </p:cNvPr>
          <p:cNvSpPr>
            <a:spLocks noGrp="1"/>
          </p:cNvSpPr>
          <p:nvPr>
            <p:ph type="title"/>
          </p:nvPr>
        </p:nvSpPr>
        <p:spPr/>
        <p:txBody>
          <a:bodyPr/>
          <a:lstStyle/>
          <a:p>
            <a:r>
              <a:rPr lang="zh-CN" altLang="en-US" dirty="0"/>
              <a:t>目标文件</a:t>
            </a:r>
          </a:p>
        </p:txBody>
      </p:sp>
      <p:sp>
        <p:nvSpPr>
          <p:cNvPr id="3" name="内容占位符 2">
            <a:extLst>
              <a:ext uri="{FF2B5EF4-FFF2-40B4-BE49-F238E27FC236}">
                <a16:creationId xmlns:a16="http://schemas.microsoft.com/office/drawing/2014/main" id="{7D672FD5-EB39-45DF-A07D-5B6E4F6BD2BD}"/>
              </a:ext>
            </a:extLst>
          </p:cNvPr>
          <p:cNvSpPr>
            <a:spLocks noGrp="1"/>
          </p:cNvSpPr>
          <p:nvPr>
            <p:ph idx="1"/>
          </p:nvPr>
        </p:nvSpPr>
        <p:spPr/>
        <p:txBody>
          <a:bodyPr>
            <a:normAutofit/>
          </a:bodyPr>
          <a:lstStyle/>
          <a:p>
            <a:pPr>
              <a:buFont typeface="Wingdings" panose="05000000000000000000" pitchFamily="2" charset="2"/>
              <a:buChar char="l"/>
            </a:pPr>
            <a:r>
              <a:rPr lang="zh-CN" altLang="en-US" dirty="0"/>
              <a:t>可重定位目标文件（</a:t>
            </a:r>
            <a:r>
              <a:rPr lang="en-US" altLang="zh-CN" dirty="0"/>
              <a:t>.o</a:t>
            </a:r>
            <a:r>
              <a:rPr lang="zh-CN" altLang="en-US" dirty="0"/>
              <a:t>）用于创建可执行目标文件。编译器和汇编器生成</a:t>
            </a:r>
            <a:endParaRPr lang="en-US" altLang="zh-CN" dirty="0"/>
          </a:p>
          <a:p>
            <a:pPr>
              <a:buFont typeface="Wingdings" panose="05000000000000000000" pitchFamily="2" charset="2"/>
              <a:buChar char="l"/>
            </a:pPr>
            <a:r>
              <a:rPr lang="zh-CN" altLang="en-US" dirty="0"/>
              <a:t>可执行目标文件（</a:t>
            </a:r>
            <a:r>
              <a:rPr lang="en-US" altLang="zh-CN" dirty="0" err="1"/>
              <a:t>a.out</a:t>
            </a:r>
            <a:r>
              <a:rPr lang="zh-CN" altLang="en-US" dirty="0"/>
              <a:t>）复制到内存并执行。链接器生成</a:t>
            </a:r>
            <a:endParaRPr lang="en-US" altLang="zh-CN" dirty="0"/>
          </a:p>
          <a:p>
            <a:pPr>
              <a:buFont typeface="Wingdings" panose="05000000000000000000" pitchFamily="2" charset="2"/>
              <a:buChar char="l"/>
            </a:pPr>
            <a:r>
              <a:rPr lang="zh-CN" altLang="en-US" dirty="0"/>
              <a:t>共享目标文件（</a:t>
            </a:r>
            <a:r>
              <a:rPr lang="en-US" altLang="zh-CN" dirty="0"/>
              <a:t>.so</a:t>
            </a:r>
            <a:r>
              <a:rPr lang="zh-CN" altLang="en-US" dirty="0"/>
              <a:t>）加载或运行时动态加载进内存并链接</a:t>
            </a:r>
            <a:endParaRPr lang="en-US" altLang="zh-CN" dirty="0"/>
          </a:p>
          <a:p>
            <a:pPr>
              <a:buFont typeface="Wingdings" panose="05000000000000000000" pitchFamily="2" charset="2"/>
              <a:buChar char="l"/>
            </a:pPr>
            <a:endParaRPr lang="en-US" altLang="zh-CN" dirty="0"/>
          </a:p>
          <a:p>
            <a:pPr>
              <a:buFont typeface="Wingdings" panose="05000000000000000000" pitchFamily="2" charset="2"/>
              <a:buChar char="l"/>
            </a:pPr>
            <a:r>
              <a:rPr lang="zh-CN" altLang="en-US" dirty="0"/>
              <a:t>可执行可链接格式（</a:t>
            </a:r>
            <a:r>
              <a:rPr lang="en-US" altLang="zh-CN" dirty="0"/>
              <a:t>Executable and Linkable Format</a:t>
            </a:r>
            <a:r>
              <a:rPr lang="zh-CN" altLang="en-US" dirty="0"/>
              <a:t>，</a:t>
            </a:r>
            <a:r>
              <a:rPr lang="en-US" altLang="zh-CN" dirty="0"/>
              <a:t>ELF</a:t>
            </a:r>
            <a:r>
              <a:rPr lang="zh-CN" altLang="en-US" dirty="0"/>
              <a:t>）</a:t>
            </a:r>
            <a:endParaRPr lang="en-US" altLang="zh-CN" dirty="0"/>
          </a:p>
          <a:p>
            <a:endParaRPr lang="en-US" altLang="zh-CN" dirty="0"/>
          </a:p>
        </p:txBody>
      </p:sp>
    </p:spTree>
    <p:extLst>
      <p:ext uri="{BB962C8B-B14F-4D97-AF65-F5344CB8AC3E}">
        <p14:creationId xmlns:p14="http://schemas.microsoft.com/office/powerpoint/2010/main" val="31933359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D20D62-0B85-4204-80DE-18D1F3818924}"/>
              </a:ext>
            </a:extLst>
          </p:cNvPr>
          <p:cNvSpPr>
            <a:spLocks noGrp="1"/>
          </p:cNvSpPr>
          <p:nvPr>
            <p:ph type="title"/>
          </p:nvPr>
        </p:nvSpPr>
        <p:spPr/>
        <p:txBody>
          <a:bodyPr/>
          <a:lstStyle/>
          <a:p>
            <a:r>
              <a:rPr lang="zh-CN" altLang="en-US" dirty="0"/>
              <a:t>可重定位目标文件</a:t>
            </a:r>
          </a:p>
        </p:txBody>
      </p:sp>
      <p:sp>
        <p:nvSpPr>
          <p:cNvPr id="3" name="内容占位符 2">
            <a:extLst>
              <a:ext uri="{FF2B5EF4-FFF2-40B4-BE49-F238E27FC236}">
                <a16:creationId xmlns:a16="http://schemas.microsoft.com/office/drawing/2014/main" id="{5DD0E356-4DB6-438A-8E15-F1687BB336B2}"/>
              </a:ext>
            </a:extLst>
          </p:cNvPr>
          <p:cNvSpPr>
            <a:spLocks noGrp="1"/>
          </p:cNvSpPr>
          <p:nvPr>
            <p:ph idx="1"/>
          </p:nvPr>
        </p:nvSpPr>
        <p:spPr>
          <a:xfrm>
            <a:off x="239737" y="1950720"/>
            <a:ext cx="7964074" cy="4531360"/>
          </a:xfrm>
        </p:spPr>
        <p:txBody>
          <a:bodyPr>
            <a:normAutofit fontScale="25000" lnSpcReduction="20000"/>
          </a:bodyPr>
          <a:lstStyle/>
          <a:p>
            <a:pPr marL="0" indent="0">
              <a:buNone/>
            </a:pPr>
            <a:r>
              <a:rPr lang="en-US" altLang="zh-CN" sz="8400" dirty="0"/>
              <a:t>ELF</a:t>
            </a:r>
            <a:r>
              <a:rPr lang="zh-CN" altLang="en-US" sz="8400" dirty="0"/>
              <a:t>头：（</a:t>
            </a:r>
            <a:r>
              <a:rPr lang="en-US" altLang="zh-CN" sz="8400" dirty="0"/>
              <a:t>ELF header</a:t>
            </a:r>
            <a:r>
              <a:rPr lang="zh-CN" altLang="en-US" sz="8400" dirty="0"/>
              <a:t>）以一个</a:t>
            </a:r>
            <a:r>
              <a:rPr lang="en-US" altLang="zh-CN" sz="8400" dirty="0"/>
              <a:t>16</a:t>
            </a:r>
            <a:r>
              <a:rPr lang="zh-CN" altLang="en-US" sz="8400" dirty="0"/>
              <a:t>字节的序列开始，描述了系统的字的大小和字节顺序。</a:t>
            </a:r>
            <a:r>
              <a:rPr lang="en-US" altLang="zh-CN" sz="8400" dirty="0"/>
              <a:t>ELF</a:t>
            </a:r>
            <a:r>
              <a:rPr lang="zh-CN" altLang="en-US" sz="8400" dirty="0"/>
              <a:t>头的大小，目标文件的类型，节头部表的文件偏移，节头部表中条目的大小和顺序。</a:t>
            </a:r>
            <a:endParaRPr lang="en-US" altLang="zh-CN" sz="8400" dirty="0"/>
          </a:p>
          <a:p>
            <a:pPr marL="0" indent="0">
              <a:buNone/>
            </a:pPr>
            <a:r>
              <a:rPr lang="zh-CN" altLang="en-US" sz="8400" dirty="0"/>
              <a:t>节头部表：描述了不同节的位置和大小</a:t>
            </a:r>
            <a:endParaRPr lang="en-US" altLang="zh-CN" sz="8400" dirty="0"/>
          </a:p>
          <a:p>
            <a:pPr marL="0" indent="0">
              <a:buNone/>
            </a:pPr>
            <a:r>
              <a:rPr lang="en-US" altLang="zh-CN" sz="8400" dirty="0"/>
              <a:t>.text</a:t>
            </a:r>
            <a:r>
              <a:rPr lang="zh-CN" altLang="en-US" sz="8400" dirty="0"/>
              <a:t>：已编译程序的机器代码</a:t>
            </a:r>
            <a:endParaRPr lang="en-US" altLang="zh-CN" sz="8400" dirty="0"/>
          </a:p>
          <a:p>
            <a:pPr marL="0" indent="0">
              <a:buNone/>
            </a:pPr>
            <a:r>
              <a:rPr lang="en-US" altLang="zh-CN" sz="8400" dirty="0"/>
              <a:t>.</a:t>
            </a:r>
            <a:r>
              <a:rPr lang="en-US" altLang="zh-CN" sz="8400" dirty="0" err="1"/>
              <a:t>rodata</a:t>
            </a:r>
            <a:r>
              <a:rPr lang="zh-CN" altLang="en-US" sz="8400" dirty="0"/>
              <a:t>：只读数据，比如</a:t>
            </a:r>
            <a:r>
              <a:rPr lang="en-US" altLang="zh-CN" sz="8400" dirty="0" err="1"/>
              <a:t>printf</a:t>
            </a:r>
            <a:r>
              <a:rPr lang="zh-CN" altLang="en-US" sz="8400" dirty="0"/>
              <a:t>中的格式串和</a:t>
            </a:r>
            <a:r>
              <a:rPr lang="en-US" altLang="zh-CN" sz="8400" dirty="0"/>
              <a:t>switch</a:t>
            </a:r>
            <a:r>
              <a:rPr lang="zh-CN" altLang="en-US" sz="8400" dirty="0"/>
              <a:t>语句的跳转表</a:t>
            </a:r>
            <a:endParaRPr lang="en-US" altLang="zh-CN" sz="8400" dirty="0"/>
          </a:p>
          <a:p>
            <a:pPr marL="0" indent="0">
              <a:buNone/>
            </a:pPr>
            <a:r>
              <a:rPr lang="en-US" altLang="zh-CN" sz="8400" dirty="0"/>
              <a:t>.data</a:t>
            </a:r>
            <a:r>
              <a:rPr lang="zh-CN" altLang="en-US" sz="8400" dirty="0"/>
              <a:t>：已初始化的全局和静态</a:t>
            </a:r>
            <a:r>
              <a:rPr lang="en-US" altLang="zh-CN" sz="8400" dirty="0"/>
              <a:t>C</a:t>
            </a:r>
            <a:r>
              <a:rPr lang="zh-CN" altLang="en-US" sz="8400" dirty="0"/>
              <a:t>变量。（局部</a:t>
            </a:r>
            <a:r>
              <a:rPr lang="en-US" altLang="zh-CN" sz="8400" dirty="0"/>
              <a:t>C</a:t>
            </a:r>
            <a:r>
              <a:rPr lang="zh-CN" altLang="en-US" sz="8400" dirty="0"/>
              <a:t>变量在栈中）</a:t>
            </a:r>
            <a:endParaRPr lang="en-US" altLang="zh-CN" sz="8400" dirty="0"/>
          </a:p>
          <a:p>
            <a:pPr marL="0" indent="0">
              <a:buNone/>
            </a:pPr>
            <a:r>
              <a:rPr lang="en-US" altLang="zh-CN" sz="8400" dirty="0"/>
              <a:t>.</a:t>
            </a:r>
            <a:r>
              <a:rPr lang="en-US" altLang="zh-CN" sz="8400" dirty="0" err="1"/>
              <a:t>bss</a:t>
            </a:r>
            <a:r>
              <a:rPr lang="zh-CN" altLang="en-US" sz="8400" dirty="0">
                <a:sym typeface="Wingdings" panose="05000000000000000000" pitchFamily="2" charset="2"/>
              </a:rPr>
              <a:t>：（</a:t>
            </a:r>
            <a:r>
              <a:rPr lang="en-US" altLang="zh-CN" sz="8400" dirty="0">
                <a:sym typeface="Wingdings" panose="05000000000000000000" pitchFamily="2" charset="2"/>
              </a:rPr>
              <a:t>Better Save Space</a:t>
            </a:r>
            <a:r>
              <a:rPr lang="zh-CN" altLang="en-US" sz="8400" dirty="0">
                <a:sym typeface="Wingdings" panose="05000000000000000000" pitchFamily="2" charset="2"/>
              </a:rPr>
              <a:t>）</a:t>
            </a:r>
            <a:r>
              <a:rPr lang="zh-CN" altLang="en-US" sz="8400" dirty="0"/>
              <a:t>未初始化或初始化为</a:t>
            </a:r>
            <a:r>
              <a:rPr lang="en-US" altLang="zh-CN" sz="8400" dirty="0"/>
              <a:t>0</a:t>
            </a:r>
            <a:r>
              <a:rPr lang="zh-CN" altLang="en-US" sz="8400" dirty="0"/>
              <a:t>的全局和静态</a:t>
            </a:r>
            <a:r>
              <a:rPr lang="en-US" altLang="zh-CN" sz="8400" dirty="0"/>
              <a:t>C</a:t>
            </a:r>
            <a:r>
              <a:rPr lang="zh-CN" altLang="en-US" sz="8400" dirty="0"/>
              <a:t>变量。不占据实际空间，只是一个占位符。运行时分配空间，初始值为</a:t>
            </a:r>
            <a:r>
              <a:rPr lang="en-US" altLang="zh-CN" sz="8400" dirty="0"/>
              <a:t>0</a:t>
            </a:r>
          </a:p>
          <a:p>
            <a:pPr marL="0" indent="0">
              <a:buNone/>
            </a:pPr>
            <a:r>
              <a:rPr lang="en-US" altLang="zh-CN" sz="8400" dirty="0"/>
              <a:t>.</a:t>
            </a:r>
            <a:r>
              <a:rPr lang="en-US" altLang="zh-CN" sz="8400" dirty="0" err="1"/>
              <a:t>symtab</a:t>
            </a:r>
            <a:r>
              <a:rPr lang="zh-CN" altLang="en-US" sz="8400" dirty="0"/>
              <a:t>：符号表，存放程序中定义和引用的函数与全局变量的信息。</a:t>
            </a:r>
            <a:br>
              <a:rPr lang="en-US" altLang="zh-CN" dirty="0"/>
            </a:br>
            <a:endParaRPr lang="en-US" altLang="zh-CN" dirty="0"/>
          </a:p>
        </p:txBody>
      </p:sp>
      <p:pic>
        <p:nvPicPr>
          <p:cNvPr id="6" name="图片 5">
            <a:extLst>
              <a:ext uri="{FF2B5EF4-FFF2-40B4-BE49-F238E27FC236}">
                <a16:creationId xmlns:a16="http://schemas.microsoft.com/office/drawing/2014/main" id="{7A0740E0-02FA-439F-BDFD-E932F867E5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03810" y="807720"/>
            <a:ext cx="3993269" cy="4678680"/>
          </a:xfrm>
          <a:prstGeom prst="rect">
            <a:avLst/>
          </a:prstGeom>
        </p:spPr>
      </p:pic>
    </p:spTree>
    <p:extLst>
      <p:ext uri="{BB962C8B-B14F-4D97-AF65-F5344CB8AC3E}">
        <p14:creationId xmlns:p14="http://schemas.microsoft.com/office/powerpoint/2010/main" val="30193777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D20D62-0B85-4204-80DE-18D1F3818924}"/>
              </a:ext>
            </a:extLst>
          </p:cNvPr>
          <p:cNvSpPr>
            <a:spLocks noGrp="1"/>
          </p:cNvSpPr>
          <p:nvPr>
            <p:ph type="title"/>
          </p:nvPr>
        </p:nvSpPr>
        <p:spPr>
          <a:xfrm>
            <a:off x="1024128" y="585216"/>
            <a:ext cx="9720072" cy="1499616"/>
          </a:xfrm>
        </p:spPr>
        <p:txBody>
          <a:bodyPr/>
          <a:lstStyle/>
          <a:p>
            <a:r>
              <a:rPr lang="zh-CN" altLang="en-US" dirty="0"/>
              <a:t>可重定位目标文件</a:t>
            </a:r>
          </a:p>
        </p:txBody>
      </p:sp>
      <p:sp>
        <p:nvSpPr>
          <p:cNvPr id="3" name="内容占位符 2">
            <a:extLst>
              <a:ext uri="{FF2B5EF4-FFF2-40B4-BE49-F238E27FC236}">
                <a16:creationId xmlns:a16="http://schemas.microsoft.com/office/drawing/2014/main" id="{5DD0E356-4DB6-438A-8E15-F1687BB336B2}"/>
              </a:ext>
            </a:extLst>
          </p:cNvPr>
          <p:cNvSpPr>
            <a:spLocks noGrp="1"/>
          </p:cNvSpPr>
          <p:nvPr>
            <p:ph idx="1"/>
          </p:nvPr>
        </p:nvSpPr>
        <p:spPr>
          <a:xfrm>
            <a:off x="239737" y="1950720"/>
            <a:ext cx="7964074" cy="4023360"/>
          </a:xfrm>
        </p:spPr>
        <p:txBody>
          <a:bodyPr>
            <a:normAutofit/>
          </a:bodyPr>
          <a:lstStyle/>
          <a:p>
            <a:pPr marL="0" indent="0">
              <a:buNone/>
            </a:pPr>
            <a:r>
              <a:rPr lang="en-US" altLang="zh-CN" dirty="0"/>
              <a:t>.</a:t>
            </a:r>
            <a:r>
              <a:rPr lang="en-US" altLang="zh-CN" dirty="0" err="1"/>
              <a:t>rel.text</a:t>
            </a:r>
            <a:r>
              <a:rPr lang="zh-CN" altLang="en-US" dirty="0">
                <a:sym typeface="Wingdings" panose="05000000000000000000" pitchFamily="2" charset="2"/>
              </a:rPr>
              <a:t>：（</a:t>
            </a:r>
            <a:r>
              <a:rPr lang="en-US" altLang="zh-CN" dirty="0">
                <a:sym typeface="Wingdings" panose="05000000000000000000" pitchFamily="2" charset="2"/>
              </a:rPr>
              <a:t>relocation info for .text section</a:t>
            </a:r>
            <a:r>
              <a:rPr lang="zh-CN" altLang="en-US" dirty="0">
                <a:sym typeface="Wingdings" panose="05000000000000000000" pitchFamily="2" charset="2"/>
              </a:rPr>
              <a:t>）</a:t>
            </a:r>
            <a:r>
              <a:rPr lang="en-US" altLang="zh-CN" dirty="0">
                <a:sym typeface="Wingdings" panose="05000000000000000000" pitchFamily="2" charset="2"/>
              </a:rPr>
              <a:t>.text</a:t>
            </a:r>
            <a:r>
              <a:rPr lang="zh-CN" altLang="en-US" dirty="0">
                <a:sym typeface="Wingdings" panose="05000000000000000000" pitchFamily="2" charset="2"/>
              </a:rPr>
              <a:t>的重定位信息。                需要在可执行文件中修改的指令地址。调用外部函数和引用全局变量的指令都需要修改，调用本地函数的不需要。</a:t>
            </a:r>
            <a:endParaRPr lang="en-US" altLang="zh-CN" dirty="0"/>
          </a:p>
          <a:p>
            <a:pPr marL="0" indent="0">
              <a:buNone/>
            </a:pPr>
            <a:r>
              <a:rPr lang="en-US" altLang="zh-CN" dirty="0"/>
              <a:t>.</a:t>
            </a:r>
            <a:r>
              <a:rPr lang="en-US" altLang="zh-CN" dirty="0" err="1"/>
              <a:t>rel.data</a:t>
            </a:r>
            <a:r>
              <a:rPr lang="zh-CN" altLang="en-US" dirty="0">
                <a:sym typeface="Wingdings" panose="05000000000000000000" pitchFamily="2" charset="2"/>
              </a:rPr>
              <a:t>：（</a:t>
            </a:r>
            <a:r>
              <a:rPr lang="en-US" altLang="zh-CN" dirty="0">
                <a:sym typeface="Wingdings" panose="05000000000000000000" pitchFamily="2" charset="2"/>
              </a:rPr>
              <a:t>relocation info for .data section </a:t>
            </a:r>
            <a:r>
              <a:rPr lang="zh-CN" altLang="en-US" dirty="0">
                <a:sym typeface="Wingdings" panose="05000000000000000000" pitchFamily="2" charset="2"/>
              </a:rPr>
              <a:t>）</a:t>
            </a:r>
            <a:r>
              <a:rPr lang="zh-CN" altLang="en-US" dirty="0"/>
              <a:t>被模块引用或定义的                        </a:t>
            </a:r>
            <a:r>
              <a:rPr lang="en-US" altLang="zh-CN" dirty="0"/>
              <a:t> </a:t>
            </a:r>
            <a:r>
              <a:rPr lang="zh-CN" altLang="en-US" dirty="0"/>
              <a:t>所有全局变量的重定位信息。任何已初始化的变量，初始值是全局变量地址或外部定义函数的地址，都需要修改。（指针）</a:t>
            </a:r>
            <a:endParaRPr lang="en-US" altLang="zh-CN" dirty="0"/>
          </a:p>
          <a:p>
            <a:pPr marL="0" indent="0">
              <a:buNone/>
            </a:pPr>
            <a:r>
              <a:rPr lang="en-US" altLang="zh-CN" dirty="0"/>
              <a:t>.debug</a:t>
            </a:r>
            <a:r>
              <a:rPr lang="zh-CN" altLang="en-US" dirty="0"/>
              <a:t>：调试符号表。只有</a:t>
            </a:r>
            <a:r>
              <a:rPr lang="en-US" altLang="zh-CN" dirty="0"/>
              <a:t>-g</a:t>
            </a:r>
            <a:r>
              <a:rPr lang="zh-CN" altLang="en-US" dirty="0"/>
              <a:t>语句调用编译器才会得到这张表</a:t>
            </a:r>
            <a:endParaRPr lang="en-US" altLang="zh-CN" dirty="0"/>
          </a:p>
          <a:p>
            <a:pPr marL="0" indent="0">
              <a:buNone/>
            </a:pPr>
            <a:r>
              <a:rPr lang="en-US" altLang="zh-CN" dirty="0"/>
              <a:t>.line</a:t>
            </a:r>
            <a:r>
              <a:rPr lang="zh-CN" altLang="en-US" dirty="0"/>
              <a:t>：</a:t>
            </a:r>
            <a:r>
              <a:rPr lang="en-US" altLang="zh-CN" dirty="0"/>
              <a:t>C</a:t>
            </a:r>
            <a:r>
              <a:rPr lang="zh-CN" altLang="en-US" dirty="0"/>
              <a:t>源程序的行号与</a:t>
            </a:r>
            <a:r>
              <a:rPr lang="en-US" altLang="zh-CN" dirty="0"/>
              <a:t>.text</a:t>
            </a:r>
            <a:r>
              <a:rPr lang="zh-CN" altLang="en-US" dirty="0"/>
              <a:t>指令之间的映射</a:t>
            </a:r>
            <a:endParaRPr lang="en-US" altLang="zh-CN" dirty="0"/>
          </a:p>
          <a:p>
            <a:pPr marL="0" indent="0">
              <a:buNone/>
            </a:pPr>
            <a:r>
              <a:rPr lang="en-US" altLang="zh-CN" dirty="0"/>
              <a:t>.</a:t>
            </a:r>
            <a:r>
              <a:rPr lang="en-US" altLang="zh-CN" dirty="0" err="1"/>
              <a:t>strtab</a:t>
            </a:r>
            <a:r>
              <a:rPr lang="zh-CN" altLang="en-US" dirty="0"/>
              <a:t>：字符串表，包括</a:t>
            </a:r>
            <a:r>
              <a:rPr lang="en-US" altLang="zh-CN" dirty="0"/>
              <a:t>.</a:t>
            </a:r>
            <a:r>
              <a:rPr lang="en-US" altLang="zh-CN" dirty="0" err="1"/>
              <a:t>symtab</a:t>
            </a:r>
            <a:r>
              <a:rPr lang="zh-CN" altLang="en-US" dirty="0"/>
              <a:t>和</a:t>
            </a:r>
            <a:r>
              <a:rPr lang="en-US" altLang="zh-CN" dirty="0"/>
              <a:t>.debug</a:t>
            </a:r>
            <a:r>
              <a:rPr lang="zh-CN" altLang="en-US" dirty="0"/>
              <a:t>中的符号表，以及节名字</a:t>
            </a:r>
            <a:endParaRPr lang="en-US" altLang="zh-CN" dirty="0"/>
          </a:p>
        </p:txBody>
      </p:sp>
      <p:pic>
        <p:nvPicPr>
          <p:cNvPr id="6" name="图片 5">
            <a:extLst>
              <a:ext uri="{FF2B5EF4-FFF2-40B4-BE49-F238E27FC236}">
                <a16:creationId xmlns:a16="http://schemas.microsoft.com/office/drawing/2014/main" id="{7A0740E0-02FA-439F-BDFD-E932F867E5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03810" y="807720"/>
            <a:ext cx="3993269" cy="4678680"/>
          </a:xfrm>
          <a:prstGeom prst="rect">
            <a:avLst/>
          </a:prstGeom>
        </p:spPr>
      </p:pic>
    </p:spTree>
    <p:extLst>
      <p:ext uri="{BB962C8B-B14F-4D97-AF65-F5344CB8AC3E}">
        <p14:creationId xmlns:p14="http://schemas.microsoft.com/office/powerpoint/2010/main" val="16167062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52AB1F-BC77-4AF4-9838-183177EAE375}"/>
              </a:ext>
            </a:extLst>
          </p:cNvPr>
          <p:cNvSpPr>
            <a:spLocks noGrp="1"/>
          </p:cNvSpPr>
          <p:nvPr>
            <p:ph type="title"/>
          </p:nvPr>
        </p:nvSpPr>
        <p:spPr>
          <a:xfrm>
            <a:off x="1024129" y="585216"/>
            <a:ext cx="4431792" cy="1499616"/>
          </a:xfrm>
        </p:spPr>
        <p:txBody>
          <a:bodyPr>
            <a:normAutofit/>
          </a:bodyPr>
          <a:lstStyle/>
          <a:p>
            <a:r>
              <a:rPr lang="zh-CN" altLang="en-US" dirty="0"/>
              <a:t>符号</a:t>
            </a:r>
          </a:p>
        </p:txBody>
      </p:sp>
      <p:sp>
        <p:nvSpPr>
          <p:cNvPr id="3" name="内容占位符 2">
            <a:extLst>
              <a:ext uri="{FF2B5EF4-FFF2-40B4-BE49-F238E27FC236}">
                <a16:creationId xmlns:a16="http://schemas.microsoft.com/office/drawing/2014/main" id="{8A8861B3-5BCD-41E1-ACA7-EF9980D3B725}"/>
              </a:ext>
            </a:extLst>
          </p:cNvPr>
          <p:cNvSpPr>
            <a:spLocks noGrp="1"/>
          </p:cNvSpPr>
          <p:nvPr>
            <p:ph idx="1"/>
          </p:nvPr>
        </p:nvSpPr>
        <p:spPr>
          <a:xfrm>
            <a:off x="590893" y="2084832"/>
            <a:ext cx="8343390" cy="4478528"/>
          </a:xfrm>
        </p:spPr>
        <p:txBody>
          <a:bodyPr>
            <a:normAutofit/>
          </a:bodyPr>
          <a:lstStyle/>
          <a:p>
            <a:r>
              <a:rPr lang="zh-CN" altLang="en-US" dirty="0"/>
              <a:t>每个重定位目标文件</a:t>
            </a:r>
            <a:r>
              <a:rPr lang="en-US" altLang="zh-CN" dirty="0"/>
              <a:t>m</a:t>
            </a:r>
            <a:r>
              <a:rPr lang="zh-CN" altLang="en-US" dirty="0"/>
              <a:t>都有一个符号表，包含</a:t>
            </a:r>
            <a:r>
              <a:rPr lang="en-US" altLang="zh-CN" dirty="0"/>
              <a:t>m</a:t>
            </a:r>
            <a:r>
              <a:rPr lang="zh-CN" altLang="en-US" dirty="0"/>
              <a:t>定义和引用的符号的信息。</a:t>
            </a:r>
            <a:endParaRPr lang="en-US" altLang="zh-CN" dirty="0"/>
          </a:p>
          <a:p>
            <a:r>
              <a:rPr lang="zh-CN" altLang="en-US" dirty="0"/>
              <a:t>符号共有三种：</a:t>
            </a:r>
            <a:endParaRPr lang="en-US" altLang="zh-CN" dirty="0"/>
          </a:p>
          <a:p>
            <a:pPr>
              <a:buFont typeface="Wingdings" panose="05000000000000000000" pitchFamily="2" charset="2"/>
              <a:buChar char="l"/>
            </a:pPr>
            <a:r>
              <a:rPr lang="zh-CN" altLang="en-US" dirty="0"/>
              <a:t>全局符号：由模块</a:t>
            </a:r>
            <a:r>
              <a:rPr lang="en-US" altLang="zh-CN" dirty="0"/>
              <a:t>m</a:t>
            </a:r>
            <a:r>
              <a:rPr lang="zh-CN" altLang="en-US" dirty="0"/>
              <a:t>定义并能被其他模块引用的符号，对应于非静态的</a:t>
            </a:r>
            <a:r>
              <a:rPr lang="en-US" altLang="zh-CN" dirty="0"/>
              <a:t>C</a:t>
            </a:r>
            <a:r>
              <a:rPr lang="zh-CN" altLang="en-US" dirty="0"/>
              <a:t>函数和全局变量。</a:t>
            </a:r>
            <a:endParaRPr lang="en-US" altLang="zh-CN" dirty="0"/>
          </a:p>
          <a:p>
            <a:pPr>
              <a:buFont typeface="Wingdings" panose="05000000000000000000" pitchFamily="2" charset="2"/>
              <a:buChar char="l"/>
            </a:pPr>
            <a:r>
              <a:rPr lang="zh-CN" altLang="en-US" dirty="0"/>
              <a:t>外部符号：被其他模块定义并被模块</a:t>
            </a:r>
            <a:r>
              <a:rPr lang="en-US" altLang="zh-CN" dirty="0"/>
              <a:t>m</a:t>
            </a:r>
            <a:r>
              <a:rPr lang="zh-CN" altLang="en-US" dirty="0"/>
              <a:t>引用的全局符号，对应于在其他模块中定义的非静态</a:t>
            </a:r>
            <a:r>
              <a:rPr lang="en-US" altLang="zh-CN" dirty="0"/>
              <a:t>C</a:t>
            </a:r>
            <a:r>
              <a:rPr lang="zh-CN" altLang="en-US" dirty="0"/>
              <a:t>函数和全局变量。</a:t>
            </a:r>
            <a:endParaRPr lang="en-US" altLang="zh-CN" dirty="0"/>
          </a:p>
          <a:p>
            <a:pPr>
              <a:buFont typeface="Wingdings" panose="05000000000000000000" pitchFamily="2" charset="2"/>
              <a:buChar char="l"/>
            </a:pPr>
            <a:r>
              <a:rPr lang="zh-CN" altLang="en-US" dirty="0"/>
              <a:t>局部符号：只被</a:t>
            </a:r>
            <a:r>
              <a:rPr lang="en-US" altLang="zh-CN" dirty="0"/>
              <a:t>m</a:t>
            </a:r>
            <a:r>
              <a:rPr lang="zh-CN" altLang="en-US" dirty="0"/>
              <a:t>定义和引用的符号。对应于</a:t>
            </a:r>
            <a:r>
              <a:rPr lang="en-US" altLang="zh-CN" dirty="0"/>
              <a:t>static</a:t>
            </a:r>
            <a:r>
              <a:rPr lang="zh-CN" altLang="en-US" dirty="0"/>
              <a:t>的函数和全局变量，在</a:t>
            </a:r>
            <a:r>
              <a:rPr lang="en-US" altLang="zh-CN" dirty="0"/>
              <a:t>m</a:t>
            </a:r>
            <a:r>
              <a:rPr lang="zh-CN" altLang="en-US" dirty="0"/>
              <a:t>任何位置都可见，但不能被其他模块引用。</a:t>
            </a:r>
            <a:endParaRPr lang="en-US" altLang="zh-CN" dirty="0"/>
          </a:p>
          <a:p>
            <a:pPr marL="0" indent="0">
              <a:buNone/>
            </a:pPr>
            <a:r>
              <a:rPr lang="zh-CN" altLang="en-US" dirty="0"/>
              <a:t>编译器在</a:t>
            </a:r>
            <a:r>
              <a:rPr lang="en-US" altLang="zh-CN" dirty="0"/>
              <a:t>.data</a:t>
            </a:r>
            <a:r>
              <a:rPr lang="zh-CN" altLang="en-US" dirty="0"/>
              <a:t>和</a:t>
            </a:r>
            <a:r>
              <a:rPr lang="en-US" altLang="zh-CN" dirty="0"/>
              <a:t>.</a:t>
            </a:r>
            <a:r>
              <a:rPr lang="en-US" altLang="zh-CN" dirty="0" err="1"/>
              <a:t>bss</a:t>
            </a:r>
            <a:r>
              <a:rPr lang="zh-CN" altLang="en-US" dirty="0"/>
              <a:t>中为</a:t>
            </a:r>
            <a:r>
              <a:rPr lang="en-US" altLang="zh-CN" dirty="0"/>
              <a:t>static</a:t>
            </a:r>
            <a:r>
              <a:rPr lang="zh-CN" altLang="en-US" dirty="0"/>
              <a:t>变量分配空间，并为每个变量唯一确定一个符号。</a:t>
            </a:r>
            <a:endParaRPr lang="en-US" altLang="zh-CN" dirty="0"/>
          </a:p>
        </p:txBody>
      </p:sp>
      <p:pic>
        <p:nvPicPr>
          <p:cNvPr id="5" name="图片 4">
            <a:extLst>
              <a:ext uri="{FF2B5EF4-FFF2-40B4-BE49-F238E27FC236}">
                <a16:creationId xmlns:a16="http://schemas.microsoft.com/office/drawing/2014/main" id="{C335A063-A247-4346-A75C-E0CB23BF9D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34283" y="2428240"/>
            <a:ext cx="3257717" cy="2857647"/>
          </a:xfrm>
          <a:prstGeom prst="rect">
            <a:avLst/>
          </a:prstGeom>
        </p:spPr>
      </p:pic>
    </p:spTree>
    <p:extLst>
      <p:ext uri="{BB962C8B-B14F-4D97-AF65-F5344CB8AC3E}">
        <p14:creationId xmlns:p14="http://schemas.microsoft.com/office/powerpoint/2010/main" val="19796832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FFDD2D-0B92-4170-8D0B-912EC4778216}"/>
              </a:ext>
            </a:extLst>
          </p:cNvPr>
          <p:cNvSpPr>
            <a:spLocks noGrp="1"/>
          </p:cNvSpPr>
          <p:nvPr>
            <p:ph type="title"/>
          </p:nvPr>
        </p:nvSpPr>
        <p:spPr/>
        <p:txBody>
          <a:bodyPr/>
          <a:lstStyle/>
          <a:p>
            <a:r>
              <a:rPr lang="zh-CN" altLang="en-US" dirty="0"/>
              <a:t>多重定义的符号解析</a:t>
            </a:r>
          </a:p>
        </p:txBody>
      </p:sp>
      <p:sp>
        <p:nvSpPr>
          <p:cNvPr id="41" name="文本框 40">
            <a:extLst>
              <a:ext uri="{FF2B5EF4-FFF2-40B4-BE49-F238E27FC236}">
                <a16:creationId xmlns:a16="http://schemas.microsoft.com/office/drawing/2014/main" id="{9052050F-F4FA-42F1-8113-7EA75C5CCB8F}"/>
              </a:ext>
            </a:extLst>
          </p:cNvPr>
          <p:cNvSpPr txBox="1"/>
          <p:nvPr/>
        </p:nvSpPr>
        <p:spPr>
          <a:xfrm>
            <a:off x="335280" y="2084832"/>
            <a:ext cx="7582950" cy="3323987"/>
          </a:xfrm>
          <a:prstGeom prst="rect">
            <a:avLst/>
          </a:prstGeom>
          <a:noFill/>
        </p:spPr>
        <p:txBody>
          <a:bodyPr wrap="square" rtlCol="0">
            <a:spAutoFit/>
          </a:bodyPr>
          <a:lstStyle/>
          <a:p>
            <a:r>
              <a:rPr lang="zh-CN" altLang="en-US" sz="2400" dirty="0"/>
              <a:t>如果多个模块定义同名的全局符号，采用如下规则处理：</a:t>
            </a:r>
            <a:endParaRPr lang="en-US" altLang="zh-CN" sz="2400" dirty="0"/>
          </a:p>
          <a:p>
            <a:r>
              <a:rPr lang="zh-CN" altLang="en-US" sz="2400" dirty="0"/>
              <a:t>编译时，编译器向汇编器输出“强”或“弱”的全局符号，编码在可重定位目标文件的符号表中。函数和已初始化的全局变量是强符号，未初始化的全局变量是弱符号。</a:t>
            </a:r>
            <a:endParaRPr lang="en-US" altLang="zh-CN" sz="2400" dirty="0"/>
          </a:p>
          <a:p>
            <a:pPr marL="342900" indent="-342900">
              <a:buFont typeface="Wingdings" panose="05000000000000000000" pitchFamily="2" charset="2"/>
              <a:buChar char="l"/>
            </a:pPr>
            <a:r>
              <a:rPr lang="zh-CN" altLang="en-US" sz="2400" dirty="0"/>
              <a:t>不允许有多个同名的强符号</a:t>
            </a:r>
            <a:endParaRPr lang="en-US" altLang="zh-CN" sz="2400" dirty="0"/>
          </a:p>
          <a:p>
            <a:pPr marL="342900" indent="-342900">
              <a:buFont typeface="Wingdings" panose="05000000000000000000" pitchFamily="2" charset="2"/>
              <a:buChar char="l"/>
            </a:pPr>
            <a:r>
              <a:rPr lang="zh-CN" altLang="en-US" sz="2400" dirty="0"/>
              <a:t>如果有一个强符号和多个弱符号同名，则选择强符号</a:t>
            </a:r>
            <a:endParaRPr lang="en-US" altLang="zh-CN" sz="2400" dirty="0"/>
          </a:p>
          <a:p>
            <a:pPr marL="342900" indent="-342900">
              <a:buFont typeface="Wingdings" panose="05000000000000000000" pitchFamily="2" charset="2"/>
              <a:buChar char="l"/>
            </a:pPr>
            <a:r>
              <a:rPr lang="zh-CN" altLang="en-US" sz="2400" dirty="0"/>
              <a:t>如果有多个弱符号同名，则任意选择一个</a:t>
            </a:r>
            <a:endParaRPr lang="en-US" altLang="zh-CN" sz="2400" dirty="0"/>
          </a:p>
          <a:p>
            <a:endParaRPr lang="zh-CN" altLang="en-US" dirty="0"/>
          </a:p>
        </p:txBody>
      </p:sp>
      <p:pic>
        <p:nvPicPr>
          <p:cNvPr id="4" name="图片 3">
            <a:extLst>
              <a:ext uri="{FF2B5EF4-FFF2-40B4-BE49-F238E27FC236}">
                <a16:creationId xmlns:a16="http://schemas.microsoft.com/office/drawing/2014/main" id="{D752733B-877A-4A52-8C10-CF9BDAB58B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18230" y="1235439"/>
            <a:ext cx="4273770" cy="5277121"/>
          </a:xfrm>
          <a:prstGeom prst="rect">
            <a:avLst/>
          </a:prstGeom>
        </p:spPr>
      </p:pic>
    </p:spTree>
    <p:extLst>
      <p:ext uri="{BB962C8B-B14F-4D97-AF65-F5344CB8AC3E}">
        <p14:creationId xmlns:p14="http://schemas.microsoft.com/office/powerpoint/2010/main" val="96782853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积分">
  <a:themeElements>
    <a:clrScheme name="积分">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积分">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积分">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1093</TotalTime>
  <Words>1739</Words>
  <Application>Microsoft Office PowerPoint</Application>
  <PresentationFormat>宽屏</PresentationFormat>
  <Paragraphs>124</Paragraphs>
  <Slides>27</Slides>
  <Notes>9</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27</vt:i4>
      </vt:variant>
    </vt:vector>
  </HeadingPairs>
  <TitlesOfParts>
    <vt:vector size="34" baseType="lpstr">
      <vt:lpstr>等线</vt:lpstr>
      <vt:lpstr>华文仿宋</vt:lpstr>
      <vt:lpstr>Tw Cen MT</vt:lpstr>
      <vt:lpstr>Tw Cen MT Condensed</vt:lpstr>
      <vt:lpstr>Wingdings</vt:lpstr>
      <vt:lpstr>Wingdings 3</vt:lpstr>
      <vt:lpstr>积分</vt:lpstr>
      <vt:lpstr>  Linking</vt:lpstr>
      <vt:lpstr>什么是链接？</vt:lpstr>
      <vt:lpstr>编译的过程</vt:lpstr>
      <vt:lpstr>静态链接</vt:lpstr>
      <vt:lpstr>目标文件</vt:lpstr>
      <vt:lpstr>可重定位目标文件</vt:lpstr>
      <vt:lpstr>可重定位目标文件</vt:lpstr>
      <vt:lpstr>符号</vt:lpstr>
      <vt:lpstr>多重定义的符号解析</vt:lpstr>
      <vt:lpstr>静态库</vt:lpstr>
      <vt:lpstr>与静态库链接</vt:lpstr>
      <vt:lpstr>如何使用静态库解析引用</vt:lpstr>
      <vt:lpstr>重定位</vt:lpstr>
      <vt:lpstr>重定位条目</vt:lpstr>
      <vt:lpstr>重定位符号引用</vt:lpstr>
      <vt:lpstr>重定位符号引用</vt:lpstr>
      <vt:lpstr>重定位PC相对引用</vt:lpstr>
      <vt:lpstr>重定位PC相对引用</vt:lpstr>
      <vt:lpstr>重定位绝对引用</vt:lpstr>
      <vt:lpstr>重定位绝对引用</vt:lpstr>
      <vt:lpstr>加载可执行目标文件</vt:lpstr>
      <vt:lpstr>动态链接共享库</vt:lpstr>
      <vt:lpstr>库打桩机制</vt:lpstr>
      <vt:lpstr>编译时打桩</vt:lpstr>
      <vt:lpstr>链接时打桩</vt:lpstr>
      <vt:lpstr>运行时打桩</vt:lpstr>
      <vt:lpstr>运行时打桩</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Processor Arch: Pipelined</dc:title>
  <dc:creator>KE KE</dc:creator>
  <cp:lastModifiedBy>李 鸿泽</cp:lastModifiedBy>
  <cp:revision>62</cp:revision>
  <dcterms:created xsi:type="dcterms:W3CDTF">2020-11-05T08:05:02Z</dcterms:created>
  <dcterms:modified xsi:type="dcterms:W3CDTF">2020-11-26T10:10:39Z</dcterms:modified>
</cp:coreProperties>
</file>